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4" r:id="rId5"/>
    <p:sldMasterId id="2147483663" r:id="rId6"/>
  </p:sldMasterIdLst>
  <p:notesMasterIdLst>
    <p:notesMasterId r:id="rId23"/>
  </p:notesMasterIdLst>
  <p:handoutMasterIdLst>
    <p:handoutMasterId r:id="rId24"/>
  </p:handoutMasterIdLst>
  <p:sldIdLst>
    <p:sldId id="258" r:id="rId7"/>
    <p:sldId id="596" r:id="rId8"/>
    <p:sldId id="583" r:id="rId9"/>
    <p:sldId id="575" r:id="rId10"/>
    <p:sldId id="586" r:id="rId11"/>
    <p:sldId id="587" r:id="rId12"/>
    <p:sldId id="588" r:id="rId13"/>
    <p:sldId id="589" r:id="rId14"/>
    <p:sldId id="584" r:id="rId15"/>
    <p:sldId id="591" r:id="rId16"/>
    <p:sldId id="592" r:id="rId17"/>
    <p:sldId id="585" r:id="rId18"/>
    <p:sldId id="593" r:id="rId19"/>
    <p:sldId id="594" r:id="rId20"/>
    <p:sldId id="595" r:id="rId21"/>
    <p:sldId id="5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A"/>
    <a:srgbClr val="012169"/>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D5EFF-3768-4E1D-8767-B4F3F6F31E8A}" v="109" dt="2023-04-07T00:12:12.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4632" y="11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84608D-EA80-4047-83C0-50D244462F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09A60F-6597-0449-B0CB-04278D3EDA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4DDB4B-5DD7-924D-A82E-00D9A1E7D074}" type="datetimeFigureOut">
              <a:rPr lang="en-US" smtClean="0"/>
              <a:t>4/7/2023</a:t>
            </a:fld>
            <a:endParaRPr lang="en-US" dirty="0"/>
          </a:p>
        </p:txBody>
      </p:sp>
      <p:sp>
        <p:nvSpPr>
          <p:cNvPr id="4" name="Footer Placeholder 3">
            <a:extLst>
              <a:ext uri="{FF2B5EF4-FFF2-40B4-BE49-F238E27FC236}">
                <a16:creationId xmlns:a16="http://schemas.microsoft.com/office/drawing/2014/main" id="{119E966A-836C-7945-9EA8-209989A148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831E5BB-A262-3244-8CDB-B87F1BED7B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4B2D55-4B8C-634D-BA4C-F013762F1A4C}" type="slidenum">
              <a:rPr lang="en-US" smtClean="0"/>
              <a:t>‹#›</a:t>
            </a:fld>
            <a:endParaRPr lang="en-US" dirty="0"/>
          </a:p>
        </p:txBody>
      </p:sp>
    </p:spTree>
    <p:extLst>
      <p:ext uri="{BB962C8B-B14F-4D97-AF65-F5344CB8AC3E}">
        <p14:creationId xmlns:p14="http://schemas.microsoft.com/office/powerpoint/2010/main" val="32227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389EF-B5C5-1442-B46F-05A71570341F}" type="datetimeFigureOut">
              <a:rPr lang="en-US" smtClean="0"/>
              <a:t>4/7/2023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20053-5EA7-9849-A89C-81F05114C85D}" type="slidenum">
              <a:rPr lang="en-US" smtClean="0"/>
              <a:t>‹#›</a:t>
            </a:fld>
            <a:endParaRPr lang="en-US" dirty="0"/>
          </a:p>
        </p:txBody>
      </p:sp>
    </p:spTree>
    <p:extLst>
      <p:ext uri="{BB962C8B-B14F-4D97-AF65-F5344CB8AC3E}">
        <p14:creationId xmlns:p14="http://schemas.microsoft.com/office/powerpoint/2010/main" val="193123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F20053-5EA7-9849-A89C-81F05114C85D}" type="slidenum">
              <a:rPr lang="en-US" smtClean="0"/>
              <a:t>1</a:t>
            </a:fld>
            <a:endParaRPr lang="en-US" dirty="0"/>
          </a:p>
        </p:txBody>
      </p:sp>
    </p:spTree>
    <p:extLst>
      <p:ext uri="{BB962C8B-B14F-4D97-AF65-F5344CB8AC3E}">
        <p14:creationId xmlns:p14="http://schemas.microsoft.com/office/powerpoint/2010/main" val="10178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slides will be used for all dissertation committee meetings (required as of 06-01-14). They are intended as guides and you are free to edit them for your optimal use but some form of these three slides are expected.</a:t>
            </a:r>
          </a:p>
          <a:p>
            <a:r>
              <a:rPr lang="en-US" dirty="0"/>
              <a:t>The </a:t>
            </a:r>
            <a:r>
              <a:rPr lang="en-US" b="1" dirty="0"/>
              <a:t>Scientific Update</a:t>
            </a:r>
            <a:r>
              <a:rPr lang="en-US" dirty="0"/>
              <a:t> slide is intended to be the first slide at each meeting.  Since you will add to this slide for each meeting it will likely require continuation slides.  All new entries are in </a:t>
            </a:r>
            <a:r>
              <a:rPr lang="en-US" b="1" dirty="0"/>
              <a:t>bold</a:t>
            </a:r>
            <a:r>
              <a:rPr lang="en-US" dirty="0"/>
              <a:t>.</a:t>
            </a:r>
          </a:p>
          <a:p>
            <a:r>
              <a:rPr lang="en-US" dirty="0"/>
              <a:t>The </a:t>
            </a:r>
            <a:r>
              <a:rPr lang="en-US" b="1" dirty="0"/>
              <a:t>Goals</a:t>
            </a:r>
            <a:r>
              <a:rPr lang="en-US" dirty="0"/>
              <a:t> slides are intended as the last two slides at each meeting.  Again these may require continuation slides, as needed.</a:t>
            </a:r>
          </a:p>
          <a:p>
            <a:endParaRPr lang="en-US" dirty="0"/>
          </a:p>
        </p:txBody>
      </p:sp>
      <p:sp>
        <p:nvSpPr>
          <p:cNvPr id="4" name="Slide Number Placeholder 3"/>
          <p:cNvSpPr>
            <a:spLocks noGrp="1"/>
          </p:cNvSpPr>
          <p:nvPr>
            <p:ph type="sldNum" sz="quarter" idx="5"/>
          </p:nvPr>
        </p:nvSpPr>
        <p:spPr/>
        <p:txBody>
          <a:bodyPr/>
          <a:lstStyle/>
          <a:p>
            <a:fld id="{F0F20053-5EA7-9849-A89C-81F05114C85D}" type="slidenum">
              <a:rPr lang="en-US" smtClean="0"/>
              <a:t>2</a:t>
            </a:fld>
            <a:endParaRPr lang="en-US" dirty="0"/>
          </a:p>
        </p:txBody>
      </p:sp>
    </p:spTree>
    <p:extLst>
      <p:ext uri="{BB962C8B-B14F-4D97-AF65-F5344CB8AC3E}">
        <p14:creationId xmlns:p14="http://schemas.microsoft.com/office/powerpoint/2010/main" val="419491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5F10D-A914-5E43-93B4-BC0DA4DF09D8}"/>
              </a:ext>
            </a:extLst>
          </p:cNvPr>
          <p:cNvSpPr>
            <a:spLocks noGrp="1"/>
          </p:cNvSpPr>
          <p:nvPr>
            <p:ph type="title"/>
          </p:nvPr>
        </p:nvSpPr>
        <p:spPr>
          <a:xfrm>
            <a:off x="1406106" y="1040524"/>
            <a:ext cx="9420045" cy="65016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699B200-7B2A-3D45-950B-ED2385A15BF8}"/>
              </a:ext>
            </a:extLst>
          </p:cNvPr>
          <p:cNvSpPr>
            <a:spLocks noGrp="1"/>
          </p:cNvSpPr>
          <p:nvPr>
            <p:ph idx="1"/>
          </p:nvPr>
        </p:nvSpPr>
        <p:spPr>
          <a:xfrm>
            <a:off x="1406106" y="1825625"/>
            <a:ext cx="942004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close up of a logo&#10;&#10;Description automatically generated">
            <a:extLst>
              <a:ext uri="{FF2B5EF4-FFF2-40B4-BE49-F238E27FC236}">
                <a16:creationId xmlns:a16="http://schemas.microsoft.com/office/drawing/2014/main" id="{5230F80E-627A-BA4F-A3FD-88DA2B78BD96}"/>
              </a:ext>
            </a:extLst>
          </p:cNvPr>
          <p:cNvPicPr>
            <a:picLocks noChangeAspect="1"/>
          </p:cNvPicPr>
          <p:nvPr userDrawn="1"/>
        </p:nvPicPr>
        <p:blipFill>
          <a:blip r:embed="rId2"/>
          <a:stretch>
            <a:fillRect/>
          </a:stretch>
        </p:blipFill>
        <p:spPr>
          <a:xfrm>
            <a:off x="945215" y="1139043"/>
            <a:ext cx="362501" cy="453126"/>
          </a:xfrm>
          <a:prstGeom prst="rect">
            <a:avLst/>
          </a:prstGeom>
        </p:spPr>
      </p:pic>
    </p:spTree>
    <p:extLst>
      <p:ext uri="{BB962C8B-B14F-4D97-AF65-F5344CB8AC3E}">
        <p14:creationId xmlns:p14="http://schemas.microsoft.com/office/powerpoint/2010/main" val="93007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BE663-E46B-E243-8CE9-EEFD5B54B931}"/>
              </a:ext>
            </a:extLst>
          </p:cNvPr>
          <p:cNvSpPr>
            <a:spLocks noGrp="1"/>
          </p:cNvSpPr>
          <p:nvPr>
            <p:ph type="title"/>
          </p:nvPr>
        </p:nvSpPr>
        <p:spPr>
          <a:xfrm>
            <a:off x="838200" y="1337913"/>
            <a:ext cx="10515600" cy="3432866"/>
          </a:xfrm>
        </p:spPr>
        <p:txBody>
          <a:bodyPr tIns="182880" bIns="182880" anchor="b"/>
          <a:lstStyle>
            <a:lvl1pPr>
              <a:defRPr b="0" i="0">
                <a:solidFill>
                  <a:schemeClr val="bg1"/>
                </a:solidFill>
                <a:latin typeface="Georgia" panose="02040502050405020303" pitchFamily="18" charset="0"/>
              </a:defRPr>
            </a:lvl1pPr>
          </a:lstStyle>
          <a:p>
            <a:r>
              <a:rPr lang="en-US"/>
              <a:t>Click to edit Master title style</a:t>
            </a:r>
          </a:p>
        </p:txBody>
      </p:sp>
      <p:sp>
        <p:nvSpPr>
          <p:cNvPr id="8" name="Text Placeholder 7">
            <a:extLst>
              <a:ext uri="{FF2B5EF4-FFF2-40B4-BE49-F238E27FC236}">
                <a16:creationId xmlns:a16="http://schemas.microsoft.com/office/drawing/2014/main" id="{CC18896A-E29E-934D-BC35-1D7A932D0FF9}"/>
              </a:ext>
            </a:extLst>
          </p:cNvPr>
          <p:cNvSpPr>
            <a:spLocks noGrp="1"/>
          </p:cNvSpPr>
          <p:nvPr>
            <p:ph type="body" sz="quarter" idx="10"/>
          </p:nvPr>
        </p:nvSpPr>
        <p:spPr>
          <a:xfrm>
            <a:off x="838200" y="4770437"/>
            <a:ext cx="10515600" cy="1365957"/>
          </a:xfrm>
        </p:spPr>
        <p:txBody>
          <a:bodyPr tIns="91440">
            <a:normAutofit/>
          </a:bodyPr>
          <a:lstStyle>
            <a:lvl1pPr marL="0" indent="0">
              <a:buNone/>
              <a:defRPr sz="24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5" name="Picture 2" descr="Laney Graduate School — Spring 2017 — GDBBS Alumni Newsletter">
            <a:extLst>
              <a:ext uri="{FF2B5EF4-FFF2-40B4-BE49-F238E27FC236}">
                <a16:creationId xmlns:a16="http://schemas.microsoft.com/office/drawing/2014/main" id="{5A15C038-F997-2A29-7D13-E0A5749F80E0}"/>
              </a:ext>
            </a:extLst>
          </p:cNvPr>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488168" y="5305344"/>
            <a:ext cx="1415288"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Altera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504EB-6720-4B47-95BD-DC22E61373E1}"/>
              </a:ext>
            </a:extLst>
          </p:cNvPr>
          <p:cNvSpPr>
            <a:spLocks noGrp="1"/>
          </p:cNvSpPr>
          <p:nvPr>
            <p:ph type="title"/>
          </p:nvPr>
        </p:nvSpPr>
        <p:spPr>
          <a:xfrm>
            <a:off x="8485093" y="2200556"/>
            <a:ext cx="3413685" cy="1026737"/>
          </a:xfrm>
        </p:spPr>
        <p:txBody>
          <a:bodyPr anchor="b">
            <a:noAutofit/>
          </a:bodyPr>
          <a:lstStyle>
            <a:lvl1pPr>
              <a:defRPr sz="1800" cap="all"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C3BDE07-E46F-7E47-9E6A-4C765B2D5935}"/>
              </a:ext>
            </a:extLst>
          </p:cNvPr>
          <p:cNvSpPr>
            <a:spLocks noGrp="1"/>
          </p:cNvSpPr>
          <p:nvPr>
            <p:ph type="body" idx="1"/>
          </p:nvPr>
        </p:nvSpPr>
        <p:spPr>
          <a:xfrm>
            <a:off x="8485093" y="3227293"/>
            <a:ext cx="3413686" cy="1500187"/>
          </a:xfrm>
        </p:spPr>
        <p:txBody>
          <a:bodyPr/>
          <a:lstStyle>
            <a:lvl1pPr marL="0" indent="0">
              <a:buNone/>
              <a:defRPr sz="2400" cap="all"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0" name="Straight Connector 9"/>
          <p:cNvCxnSpPr/>
          <p:nvPr userDrawn="1"/>
        </p:nvCxnSpPr>
        <p:spPr>
          <a:xfrm flipH="1">
            <a:off x="8074958" y="1996889"/>
            <a:ext cx="4117043" cy="5041"/>
          </a:xfrm>
          <a:prstGeom prst="line">
            <a:avLst/>
          </a:prstGeom>
          <a:ln w="38100">
            <a:solidFill>
              <a:srgbClr val="007DB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074957" y="4926107"/>
            <a:ext cx="4117043" cy="5041"/>
          </a:xfrm>
          <a:prstGeom prst="line">
            <a:avLst/>
          </a:prstGeom>
          <a:ln w="38100">
            <a:solidFill>
              <a:srgbClr val="007DB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094618" y="1996890"/>
            <a:ext cx="1" cy="2929217"/>
          </a:xfrm>
          <a:prstGeom prst="line">
            <a:avLst/>
          </a:prstGeom>
          <a:ln w="38100">
            <a:solidFill>
              <a:srgbClr val="007DBA"/>
            </a:solidFill>
          </a:ln>
        </p:spPr>
        <p:style>
          <a:lnRef idx="1">
            <a:schemeClr val="accent1"/>
          </a:lnRef>
          <a:fillRef idx="0">
            <a:schemeClr val="accent1"/>
          </a:fillRef>
          <a:effectRef idx="0">
            <a:schemeClr val="accent1"/>
          </a:effectRef>
          <a:fontRef idx="minor">
            <a:schemeClr val="tx1"/>
          </a:fontRef>
        </p:style>
      </p:cxnSp>
      <p:pic>
        <p:nvPicPr>
          <p:cNvPr id="5" name="Picture 2" descr="Laney Graduate School — Spring 2017 — GDBBS Alumni Newsletter">
            <a:extLst>
              <a:ext uri="{FF2B5EF4-FFF2-40B4-BE49-F238E27FC236}">
                <a16:creationId xmlns:a16="http://schemas.microsoft.com/office/drawing/2014/main" id="{8B461349-B9CB-1F51-645F-F107897C3A52}"/>
              </a:ext>
            </a:extLst>
          </p:cNvPr>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488168" y="5305344"/>
            <a:ext cx="1415288" cy="128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90611D09-5486-0346-A4BE-B679AB1DDFE7}"/>
              </a:ext>
            </a:extLst>
          </p:cNvPr>
          <p:cNvSpPr>
            <a:spLocks noGrp="1"/>
          </p:cNvSpPr>
          <p:nvPr>
            <p:ph sz="quarter" idx="10"/>
          </p:nvPr>
        </p:nvSpPr>
        <p:spPr>
          <a:xfrm>
            <a:off x="883920" y="505180"/>
            <a:ext cx="6947747" cy="5874702"/>
          </a:xfrm>
          <a:solidFill>
            <a:srgbClr val="012169"/>
          </a:solidFill>
        </p:spPr>
        <p:txBody>
          <a:bodyPr lIns="182880" tIns="365760" bIns="182880">
            <a:normAutofit/>
          </a:bodyPr>
          <a:lstStyle>
            <a:lvl1pPr marL="514350" indent="-514350">
              <a:spcBef>
                <a:spcPts val="1600"/>
              </a:spcBef>
              <a:buFont typeface="+mj-lt"/>
              <a:buAutoNum type="romanUcPeriod"/>
              <a:defRPr sz="2800">
                <a:solidFill>
                  <a:srgbClr val="F2A900"/>
                </a:solidFill>
                <a:latin typeface="+mj-lt"/>
              </a:defRPr>
            </a:lvl1pPr>
            <a:lvl2pPr marL="914400" indent="-457200">
              <a:buFont typeface="+mj-lt"/>
              <a:buAutoNum type="arabicPeriod"/>
              <a:defRPr sz="1800" cap="all" baseline="0">
                <a:solidFill>
                  <a:schemeClr val="bg1"/>
                </a:solidFill>
              </a:defRPr>
            </a:lvl2pPr>
            <a:lvl3pPr>
              <a:defRPr sz="1600" cap="small" baseline="0">
                <a:solidFill>
                  <a:schemeClr val="bg1"/>
                </a:solidFill>
              </a:defRPr>
            </a:lvl3pPr>
            <a:lvl4pPr>
              <a:defRPr sz="1400" cap="none" baseline="0">
                <a:solidFill>
                  <a:schemeClr val="bg1"/>
                </a:solidFill>
              </a:defRPr>
            </a:lvl4pPr>
            <a:lvl5pPr>
              <a:defRPr sz="1400" cap="none"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0A34793B-5F66-9C4C-B1E7-A02953A8246D}"/>
              </a:ext>
            </a:extLst>
          </p:cNvPr>
          <p:cNvSpPr txBox="1"/>
          <p:nvPr userDrawn="1"/>
        </p:nvSpPr>
        <p:spPr>
          <a:xfrm>
            <a:off x="9689867" y="1637881"/>
            <a:ext cx="1530800" cy="161583"/>
          </a:xfrm>
          <a:prstGeom prst="rect">
            <a:avLst/>
          </a:prstGeom>
          <a:solidFill>
            <a:srgbClr val="012169"/>
          </a:solidFill>
        </p:spPr>
        <p:txBody>
          <a:bodyPr wrap="square" lIns="45720" tIns="0" rIns="45720" bIns="0" rtlCol="0">
            <a:spAutoFit/>
          </a:bodyPr>
          <a:lstStyle/>
          <a:p>
            <a:r>
              <a:rPr lang="en-US" sz="1050" b="0" i="0" dirty="0">
                <a:solidFill>
                  <a:schemeClr val="bg1"/>
                </a:solidFill>
                <a:latin typeface="Verdana" panose="020B0604030504040204" pitchFamily="34" charset="0"/>
                <a:ea typeface="Verdana" panose="020B0604030504040204" pitchFamily="34" charset="0"/>
                <a:cs typeface="Verdana" panose="020B0604030504040204" pitchFamily="34" charset="0"/>
              </a:rPr>
              <a:t>TABLE OF CONTENTS</a:t>
            </a:r>
          </a:p>
        </p:txBody>
      </p:sp>
    </p:spTree>
    <p:extLst>
      <p:ext uri="{BB962C8B-B14F-4D97-AF65-F5344CB8AC3E}">
        <p14:creationId xmlns:p14="http://schemas.microsoft.com/office/powerpoint/2010/main" val="1141657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A34793B-5F66-9C4C-B1E7-A02953A8246D}"/>
              </a:ext>
            </a:extLst>
          </p:cNvPr>
          <p:cNvSpPr txBox="1"/>
          <p:nvPr userDrawn="1"/>
        </p:nvSpPr>
        <p:spPr>
          <a:xfrm>
            <a:off x="877824" y="866488"/>
            <a:ext cx="4343400" cy="1709928"/>
          </a:xfrm>
          <a:prstGeom prst="rect">
            <a:avLst/>
          </a:prstGeom>
          <a:solidFill>
            <a:srgbClr val="012169"/>
          </a:solidFill>
        </p:spPr>
        <p:txBody>
          <a:bodyPr wrap="square" lIns="45720" tIns="0" rIns="45720" bIns="0" rtlCol="0" anchor="ctr">
            <a:noAutofit/>
          </a:bodyPr>
          <a:lstStyle/>
          <a:p>
            <a:pPr algn="ctr"/>
            <a:r>
              <a:rPr lang="en-US" sz="3200" b="0" i="0" dirty="0">
                <a:solidFill>
                  <a:srgbClr val="F2A900"/>
                </a:solidFill>
                <a:latin typeface="+mj-lt"/>
                <a:ea typeface="Verdana" panose="020B0604030504040204" pitchFamily="34" charset="0"/>
                <a:cs typeface="Verdana" panose="020B0604030504040204" pitchFamily="34" charset="0"/>
              </a:rPr>
              <a:t>Questions?</a:t>
            </a:r>
          </a:p>
        </p:txBody>
      </p:sp>
      <p:sp>
        <p:nvSpPr>
          <p:cNvPr id="3" name="Text Placeholder 2"/>
          <p:cNvSpPr>
            <a:spLocks noGrp="1"/>
          </p:cNvSpPr>
          <p:nvPr>
            <p:ph type="body" sz="quarter" idx="10"/>
          </p:nvPr>
        </p:nvSpPr>
        <p:spPr>
          <a:xfrm>
            <a:off x="877824" y="4306972"/>
            <a:ext cx="4343400" cy="1709928"/>
          </a:xfrm>
          <a:solidFill>
            <a:srgbClr val="012169"/>
          </a:solidFill>
        </p:spPr>
        <p:txBody>
          <a:bodyPr lIns="182880" tIns="91440" rIns="182880" bIns="91440">
            <a:normAutofit/>
          </a:bodyPr>
          <a:lstStyle>
            <a:lvl1pPr marL="0" indent="0">
              <a:buNone/>
              <a:defRPr sz="1800">
                <a:solidFill>
                  <a:schemeClr val="bg1"/>
                </a:solidFill>
              </a:defRPr>
            </a:lvl1pPr>
          </a:lstStyle>
          <a:p>
            <a:pPr lvl="0"/>
            <a:r>
              <a:rPr lang="en-US"/>
              <a:t>Click to edit Master text styles</a:t>
            </a:r>
          </a:p>
        </p:txBody>
      </p:sp>
      <p:sp>
        <p:nvSpPr>
          <p:cNvPr id="2" name="TextBox 1"/>
          <p:cNvSpPr txBox="1"/>
          <p:nvPr userDrawn="1"/>
        </p:nvSpPr>
        <p:spPr>
          <a:xfrm>
            <a:off x="12999563" y="-612742"/>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A94F0-2FD3-6045-B084-804137BFA86B}"/>
              </a:ext>
            </a:extLst>
          </p:cNvPr>
          <p:cNvSpPr>
            <a:spLocks noGrp="1"/>
          </p:cNvSpPr>
          <p:nvPr>
            <p:ph sz="half" idx="1"/>
          </p:nvPr>
        </p:nvSpPr>
        <p:spPr>
          <a:xfrm>
            <a:off x="1406106" y="1825625"/>
            <a:ext cx="45720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6E7848-0723-B94B-A048-60A11304D564}"/>
              </a:ext>
            </a:extLst>
          </p:cNvPr>
          <p:cNvSpPr>
            <a:spLocks noGrp="1"/>
          </p:cNvSpPr>
          <p:nvPr>
            <p:ph sz="half" idx="2"/>
          </p:nvPr>
        </p:nvSpPr>
        <p:spPr>
          <a:xfrm>
            <a:off x="6172200" y="1825625"/>
            <a:ext cx="45763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979A4AE6-7C39-B64B-8A42-B05E8B3B1B07}"/>
              </a:ext>
            </a:extLst>
          </p:cNvPr>
          <p:cNvSpPr>
            <a:spLocks noGrp="1"/>
          </p:cNvSpPr>
          <p:nvPr>
            <p:ph type="title"/>
          </p:nvPr>
        </p:nvSpPr>
        <p:spPr>
          <a:xfrm>
            <a:off x="1406106" y="1040524"/>
            <a:ext cx="9342407" cy="650164"/>
          </a:xfrm>
        </p:spPr>
        <p:txBody>
          <a:body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0971A0F9-DDBA-FD43-9001-CC791E31A010}"/>
              </a:ext>
            </a:extLst>
          </p:cNvPr>
          <p:cNvPicPr>
            <a:picLocks noChangeAspect="1"/>
          </p:cNvPicPr>
          <p:nvPr userDrawn="1"/>
        </p:nvPicPr>
        <p:blipFill>
          <a:blip r:embed="rId2"/>
          <a:stretch>
            <a:fillRect/>
          </a:stretch>
        </p:blipFill>
        <p:spPr>
          <a:xfrm>
            <a:off x="945215" y="1139043"/>
            <a:ext cx="362501" cy="453126"/>
          </a:xfrm>
          <a:prstGeom prst="rect">
            <a:avLst/>
          </a:prstGeom>
        </p:spPr>
      </p:pic>
    </p:spTree>
    <p:extLst>
      <p:ext uri="{BB962C8B-B14F-4D97-AF65-F5344CB8AC3E}">
        <p14:creationId xmlns:p14="http://schemas.microsoft.com/office/powerpoint/2010/main" val="348123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ABFCA3-476E-F74C-A417-58E8192D8AAB}"/>
              </a:ext>
            </a:extLst>
          </p:cNvPr>
          <p:cNvSpPr>
            <a:spLocks noGrp="1"/>
          </p:cNvSpPr>
          <p:nvPr>
            <p:ph type="body" idx="1"/>
          </p:nvPr>
        </p:nvSpPr>
        <p:spPr>
          <a:xfrm>
            <a:off x="1404518" y="1690688"/>
            <a:ext cx="4593057" cy="814387"/>
          </a:xfrm>
        </p:spPr>
        <p:txBody>
          <a:bodyPr anchor="b"/>
          <a:lstStyle>
            <a:lvl1pPr marL="0" indent="0">
              <a:buNone/>
              <a:defRPr sz="2400" b="0" cap="all" baseline="0">
                <a:solidFill>
                  <a:srgbClr val="007D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B7D98-DB46-1047-8A5B-9AC3AF98ABDA}"/>
              </a:ext>
            </a:extLst>
          </p:cNvPr>
          <p:cNvSpPr>
            <a:spLocks noGrp="1"/>
          </p:cNvSpPr>
          <p:nvPr>
            <p:ph sz="half" idx="2"/>
          </p:nvPr>
        </p:nvSpPr>
        <p:spPr>
          <a:xfrm>
            <a:off x="1404518" y="2505075"/>
            <a:ext cx="459305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6B4D4A-5525-544F-BD95-63F65966C64C}"/>
              </a:ext>
            </a:extLst>
          </p:cNvPr>
          <p:cNvSpPr>
            <a:spLocks noGrp="1"/>
          </p:cNvSpPr>
          <p:nvPr>
            <p:ph type="body" sz="quarter" idx="3"/>
          </p:nvPr>
        </p:nvSpPr>
        <p:spPr>
          <a:xfrm>
            <a:off x="6172200" y="1681163"/>
            <a:ext cx="4610819" cy="823912"/>
          </a:xfrm>
        </p:spPr>
        <p:txBody>
          <a:bodyPr anchor="b">
            <a:normAutofit/>
          </a:bodyPr>
          <a:lstStyle>
            <a:lvl1pPr marL="0" indent="0">
              <a:buNone/>
              <a:defRPr lang="en-US" sz="2400" b="0" i="0" kern="1200" cap="all" baseline="0" dirty="0" smtClean="0">
                <a:solidFill>
                  <a:srgbClr val="007DBA"/>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6" name="Content Placeholder 5">
            <a:extLst>
              <a:ext uri="{FF2B5EF4-FFF2-40B4-BE49-F238E27FC236}">
                <a16:creationId xmlns:a16="http://schemas.microsoft.com/office/drawing/2014/main" id="{670AFFEB-8404-B347-B8C6-9881F8AB34D9}"/>
              </a:ext>
            </a:extLst>
          </p:cNvPr>
          <p:cNvSpPr>
            <a:spLocks noGrp="1"/>
          </p:cNvSpPr>
          <p:nvPr>
            <p:ph sz="quarter" idx="4"/>
          </p:nvPr>
        </p:nvSpPr>
        <p:spPr>
          <a:xfrm>
            <a:off x="6172200" y="2505075"/>
            <a:ext cx="461081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136982C-7A51-9A48-B9C8-A7D4D7016DD1}"/>
              </a:ext>
            </a:extLst>
          </p:cNvPr>
          <p:cNvSpPr>
            <a:spLocks noGrp="1"/>
          </p:cNvSpPr>
          <p:nvPr>
            <p:ph type="title"/>
          </p:nvPr>
        </p:nvSpPr>
        <p:spPr>
          <a:xfrm>
            <a:off x="1406106" y="1040524"/>
            <a:ext cx="9376913" cy="650164"/>
          </a:xfrm>
        </p:spPr>
        <p:txBody>
          <a:bodyPr/>
          <a:lstStyle/>
          <a:p>
            <a:r>
              <a:rPr lang="en-US"/>
              <a:t>Click to edit Master title style</a:t>
            </a:r>
          </a:p>
        </p:txBody>
      </p:sp>
      <p:pic>
        <p:nvPicPr>
          <p:cNvPr id="11" name="Picture 10" descr="A close up of a logo&#10;&#10;Description automatically generated">
            <a:extLst>
              <a:ext uri="{FF2B5EF4-FFF2-40B4-BE49-F238E27FC236}">
                <a16:creationId xmlns:a16="http://schemas.microsoft.com/office/drawing/2014/main" id="{EFC1944B-9F9B-A340-8F7C-48349793171B}"/>
              </a:ext>
            </a:extLst>
          </p:cNvPr>
          <p:cNvPicPr>
            <a:picLocks noChangeAspect="1"/>
          </p:cNvPicPr>
          <p:nvPr userDrawn="1"/>
        </p:nvPicPr>
        <p:blipFill>
          <a:blip r:embed="rId2"/>
          <a:stretch>
            <a:fillRect/>
          </a:stretch>
        </p:blipFill>
        <p:spPr>
          <a:xfrm>
            <a:off x="945215" y="1139043"/>
            <a:ext cx="362501" cy="453126"/>
          </a:xfrm>
          <a:prstGeom prst="rect">
            <a:avLst/>
          </a:prstGeom>
        </p:spPr>
      </p:pic>
    </p:spTree>
    <p:extLst>
      <p:ext uri="{BB962C8B-B14F-4D97-AF65-F5344CB8AC3E}">
        <p14:creationId xmlns:p14="http://schemas.microsoft.com/office/powerpoint/2010/main" val="338392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2711A5-BA6C-004C-9CA0-2C1FD59E8170}"/>
              </a:ext>
            </a:extLst>
          </p:cNvPr>
          <p:cNvSpPr>
            <a:spLocks noGrp="1"/>
          </p:cNvSpPr>
          <p:nvPr>
            <p:ph type="title"/>
          </p:nvPr>
        </p:nvSpPr>
        <p:spPr>
          <a:xfrm>
            <a:off x="1406106" y="1040524"/>
            <a:ext cx="9947694" cy="650164"/>
          </a:xfrm>
        </p:spPr>
        <p:txBody>
          <a:bodyPr/>
          <a:lstStyle/>
          <a:p>
            <a:r>
              <a:rPr lang="en-US"/>
              <a:t>Click to edit Master title style</a:t>
            </a:r>
          </a:p>
        </p:txBody>
      </p:sp>
      <p:pic>
        <p:nvPicPr>
          <p:cNvPr id="7" name="Picture 6" descr="A close up of a logo&#10;&#10;Description automatically generated">
            <a:extLst>
              <a:ext uri="{FF2B5EF4-FFF2-40B4-BE49-F238E27FC236}">
                <a16:creationId xmlns:a16="http://schemas.microsoft.com/office/drawing/2014/main" id="{95143A23-F61D-4C45-AF16-110E95DAA24D}"/>
              </a:ext>
            </a:extLst>
          </p:cNvPr>
          <p:cNvPicPr>
            <a:picLocks noChangeAspect="1"/>
          </p:cNvPicPr>
          <p:nvPr userDrawn="1"/>
        </p:nvPicPr>
        <p:blipFill>
          <a:blip r:embed="rId2"/>
          <a:stretch>
            <a:fillRect/>
          </a:stretch>
        </p:blipFill>
        <p:spPr>
          <a:xfrm>
            <a:off x="945215" y="1139043"/>
            <a:ext cx="362501" cy="453126"/>
          </a:xfrm>
          <a:prstGeom prst="rect">
            <a:avLst/>
          </a:prstGeom>
        </p:spPr>
      </p:pic>
    </p:spTree>
    <p:extLst>
      <p:ext uri="{BB962C8B-B14F-4D97-AF65-F5344CB8AC3E}">
        <p14:creationId xmlns:p14="http://schemas.microsoft.com/office/powerpoint/2010/main" val="375745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61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4A49FE-C56F-5A43-AD3E-1CBD38A5F1FA}"/>
              </a:ext>
            </a:extLst>
          </p:cNvPr>
          <p:cNvSpPr>
            <a:spLocks noGrp="1"/>
          </p:cNvSpPr>
          <p:nvPr>
            <p:ph idx="1"/>
          </p:nvPr>
        </p:nvSpPr>
        <p:spPr>
          <a:xfrm>
            <a:off x="5183188" y="987425"/>
            <a:ext cx="6091023" cy="4809527"/>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18DB8B22-FA1E-1D4B-B50A-ECD7713F4E79}"/>
              </a:ext>
            </a:extLst>
          </p:cNvPr>
          <p:cNvPicPr>
            <a:picLocks noChangeAspect="1"/>
          </p:cNvPicPr>
          <p:nvPr userDrawn="1"/>
        </p:nvPicPr>
        <p:blipFill>
          <a:blip r:embed="rId2"/>
          <a:stretch>
            <a:fillRect/>
          </a:stretch>
        </p:blipFill>
        <p:spPr>
          <a:xfrm>
            <a:off x="962026" y="1285737"/>
            <a:ext cx="362501" cy="453126"/>
          </a:xfrm>
          <a:prstGeom prst="rect">
            <a:avLst/>
          </a:prstGeom>
        </p:spPr>
      </p:pic>
      <p:sp>
        <p:nvSpPr>
          <p:cNvPr id="9" name="Title 1">
            <a:extLst>
              <a:ext uri="{FF2B5EF4-FFF2-40B4-BE49-F238E27FC236}">
                <a16:creationId xmlns:a16="http://schemas.microsoft.com/office/drawing/2014/main" id="{3591F101-BE7B-7340-A88B-7CE69A889B3D}"/>
              </a:ext>
            </a:extLst>
          </p:cNvPr>
          <p:cNvSpPr>
            <a:spLocks noGrp="1"/>
          </p:cNvSpPr>
          <p:nvPr>
            <p:ph type="title"/>
          </p:nvPr>
        </p:nvSpPr>
        <p:spPr>
          <a:xfrm>
            <a:off x="1373189" y="987424"/>
            <a:ext cx="3398836" cy="1049753"/>
          </a:xfrm>
        </p:spPr>
        <p:txBody>
          <a:bodyPr anchor="ctr">
            <a:normAutofit/>
          </a:bodyPr>
          <a:lstStyle>
            <a:lvl1pPr>
              <a:defRPr sz="2800"/>
            </a:lvl1pPr>
          </a:lstStyle>
          <a:p>
            <a:r>
              <a:rPr lang="en-US"/>
              <a:t>Click to edit Master title style</a:t>
            </a:r>
          </a:p>
        </p:txBody>
      </p:sp>
      <p:sp>
        <p:nvSpPr>
          <p:cNvPr id="10" name="Text Placeholder 3">
            <a:extLst>
              <a:ext uri="{FF2B5EF4-FFF2-40B4-BE49-F238E27FC236}">
                <a16:creationId xmlns:a16="http://schemas.microsoft.com/office/drawing/2014/main" id="{59DA41E4-BD6D-0D4E-B14A-BFCFF94707FD}"/>
              </a:ext>
            </a:extLst>
          </p:cNvPr>
          <p:cNvSpPr>
            <a:spLocks noGrp="1"/>
          </p:cNvSpPr>
          <p:nvPr>
            <p:ph type="body" sz="half" idx="2"/>
          </p:nvPr>
        </p:nvSpPr>
        <p:spPr>
          <a:xfrm>
            <a:off x="1373189" y="2057400"/>
            <a:ext cx="3398836" cy="37395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556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0811A1E-6643-AF4D-BC4E-DC5217A615AF}"/>
              </a:ext>
            </a:extLst>
          </p:cNvPr>
          <p:cNvSpPr>
            <a:spLocks noGrp="1"/>
          </p:cNvSpPr>
          <p:nvPr>
            <p:ph type="pic" idx="1"/>
          </p:nvPr>
        </p:nvSpPr>
        <p:spPr>
          <a:xfrm>
            <a:off x="5183188" y="987426"/>
            <a:ext cx="6091022" cy="48095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a:extLst>
              <a:ext uri="{FF2B5EF4-FFF2-40B4-BE49-F238E27FC236}">
                <a16:creationId xmlns:a16="http://schemas.microsoft.com/office/drawing/2014/main" id="{D2981560-4535-EE46-AE66-4A890FC73982}"/>
              </a:ext>
            </a:extLst>
          </p:cNvPr>
          <p:cNvSpPr>
            <a:spLocks noGrp="1"/>
          </p:cNvSpPr>
          <p:nvPr>
            <p:ph type="title"/>
          </p:nvPr>
        </p:nvSpPr>
        <p:spPr>
          <a:xfrm>
            <a:off x="1373189" y="987424"/>
            <a:ext cx="3398836" cy="1049753"/>
          </a:xfrm>
        </p:spPr>
        <p:txBody>
          <a:bodyPr anchor="ctr">
            <a:normAutofit/>
          </a:bodyPr>
          <a:lstStyle>
            <a:lvl1pPr>
              <a:defRPr sz="2800"/>
            </a:lvl1pPr>
          </a:lstStyle>
          <a:p>
            <a:r>
              <a:rPr lang="en-US"/>
              <a:t>Click to edit Master title style</a:t>
            </a:r>
          </a:p>
        </p:txBody>
      </p:sp>
      <p:sp>
        <p:nvSpPr>
          <p:cNvPr id="9" name="Text Placeholder 3">
            <a:extLst>
              <a:ext uri="{FF2B5EF4-FFF2-40B4-BE49-F238E27FC236}">
                <a16:creationId xmlns:a16="http://schemas.microsoft.com/office/drawing/2014/main" id="{9097FF9E-FF4A-D640-B461-125131FCA313}"/>
              </a:ext>
            </a:extLst>
          </p:cNvPr>
          <p:cNvSpPr>
            <a:spLocks noGrp="1"/>
          </p:cNvSpPr>
          <p:nvPr>
            <p:ph type="body" sz="half" idx="2"/>
          </p:nvPr>
        </p:nvSpPr>
        <p:spPr>
          <a:xfrm>
            <a:off x="1373189" y="2057400"/>
            <a:ext cx="3398836" cy="37395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descr="A close up of a logo&#10;&#10;Description automatically generated">
            <a:extLst>
              <a:ext uri="{FF2B5EF4-FFF2-40B4-BE49-F238E27FC236}">
                <a16:creationId xmlns:a16="http://schemas.microsoft.com/office/drawing/2014/main" id="{C04122A1-5AF2-6C48-BD13-BF5C790C726C}"/>
              </a:ext>
            </a:extLst>
          </p:cNvPr>
          <p:cNvPicPr>
            <a:picLocks noChangeAspect="1"/>
          </p:cNvPicPr>
          <p:nvPr userDrawn="1"/>
        </p:nvPicPr>
        <p:blipFill>
          <a:blip r:embed="rId2"/>
          <a:stretch>
            <a:fillRect/>
          </a:stretch>
        </p:blipFill>
        <p:spPr>
          <a:xfrm>
            <a:off x="962026" y="1285737"/>
            <a:ext cx="362501" cy="453126"/>
          </a:xfrm>
          <a:prstGeom prst="rect">
            <a:avLst/>
          </a:prstGeom>
        </p:spPr>
      </p:pic>
    </p:spTree>
    <p:extLst>
      <p:ext uri="{BB962C8B-B14F-4D97-AF65-F5344CB8AC3E}">
        <p14:creationId xmlns:p14="http://schemas.microsoft.com/office/powerpoint/2010/main" val="169336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96C3-EDF5-8E40-824E-31951752D439}"/>
              </a:ext>
            </a:extLst>
          </p:cNvPr>
          <p:cNvSpPr>
            <a:spLocks noGrp="1"/>
          </p:cNvSpPr>
          <p:nvPr>
            <p:ph type="title"/>
          </p:nvPr>
        </p:nvSpPr>
        <p:spPr>
          <a:xfrm>
            <a:off x="838199" y="3277538"/>
            <a:ext cx="10515600" cy="564532"/>
          </a:xfrm>
        </p:spPr>
        <p:txBody>
          <a:bodyPr anchor="ctr">
            <a:normAutofit/>
          </a:bodyPr>
          <a:lstStyle>
            <a:lvl1pPr algn="ctr">
              <a:defRPr sz="24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8">
            <a:extLst>
              <a:ext uri="{FF2B5EF4-FFF2-40B4-BE49-F238E27FC236}">
                <a16:creationId xmlns:a16="http://schemas.microsoft.com/office/drawing/2014/main" id="{4AFEA5D7-2948-654D-8035-4E6222043374}"/>
              </a:ext>
            </a:extLst>
          </p:cNvPr>
          <p:cNvSpPr>
            <a:spLocks noGrp="1"/>
          </p:cNvSpPr>
          <p:nvPr>
            <p:ph type="body" sz="quarter" idx="10"/>
          </p:nvPr>
        </p:nvSpPr>
        <p:spPr>
          <a:xfrm>
            <a:off x="1740693" y="6053462"/>
            <a:ext cx="8710612" cy="452438"/>
          </a:xfrm>
        </p:spPr>
        <p:txBody>
          <a:bodyPr anchor="ctr">
            <a:normAutofit/>
          </a:bodyPr>
          <a:lstStyle>
            <a:lvl1pPr marL="0" indent="0" algn="ctr">
              <a:buNone/>
              <a:defRPr sz="2000">
                <a:solidFill>
                  <a:schemeClr val="bg1"/>
                </a:solidFill>
                <a:latin typeface="Georgia" panose="02040502050405020303" pitchFamily="18" charset="0"/>
                <a:ea typeface="Verdana" panose="020B0604030504040204" pitchFamily="34" charset="0"/>
                <a:cs typeface="Verdana" panose="020B0604030504040204" pitchFamily="34" charset="0"/>
              </a:defRPr>
            </a:lvl1pPr>
          </a:lstStyle>
          <a:p>
            <a:pPr lvl="0"/>
            <a:r>
              <a:rPr lang="en-US"/>
              <a:t>Edit Master text styles</a:t>
            </a:r>
          </a:p>
        </p:txBody>
      </p:sp>
      <p:pic>
        <p:nvPicPr>
          <p:cNvPr id="2052" name="Picture 4" descr="Laney Graduate School — Spring 2017 — GDBBS Alumni Newsletter">
            <a:extLst>
              <a:ext uri="{FF2B5EF4-FFF2-40B4-BE49-F238E27FC236}">
                <a16:creationId xmlns:a16="http://schemas.microsoft.com/office/drawing/2014/main" id="{1DFF9E59-E798-0679-9956-0A38D274D8B8}"/>
              </a:ext>
            </a:extLst>
          </p:cNvPr>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69995" y="734485"/>
            <a:ext cx="8852008"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51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d B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6E04-1D08-884D-8C34-40C4683854E0}"/>
              </a:ext>
            </a:extLst>
          </p:cNvPr>
          <p:cNvSpPr>
            <a:spLocks noGrp="1"/>
          </p:cNvSpPr>
          <p:nvPr>
            <p:ph type="title"/>
          </p:nvPr>
        </p:nvSpPr>
        <p:spPr>
          <a:xfrm>
            <a:off x="838200" y="1587532"/>
            <a:ext cx="10515600" cy="2532081"/>
          </a:xfrm>
        </p:spPr>
        <p:txBody>
          <a:bodyPr anchor="t">
            <a:normAutofit/>
          </a:bodyPr>
          <a:lstStyle>
            <a:lvl1pPr>
              <a:defRPr sz="48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26B11B86-E6CD-624F-9943-6961E0C7AF39}"/>
              </a:ext>
            </a:extLst>
          </p:cNvPr>
          <p:cNvSpPr>
            <a:spLocks noGrp="1"/>
          </p:cNvSpPr>
          <p:nvPr>
            <p:ph type="body" sz="quarter" idx="10"/>
          </p:nvPr>
        </p:nvSpPr>
        <p:spPr>
          <a:xfrm>
            <a:off x="838200" y="1058779"/>
            <a:ext cx="10515600" cy="528721"/>
          </a:xfrm>
        </p:spPr>
        <p:txBody>
          <a:bodyPr anchor="b">
            <a:normAutofit/>
          </a:bodyPr>
          <a:lstStyle>
            <a:lvl1pPr marL="0" indent="0">
              <a:buNone/>
              <a:defRPr sz="2400" b="0" i="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9" name="TextBox 8">
            <a:extLst>
              <a:ext uri="{FF2B5EF4-FFF2-40B4-BE49-F238E27FC236}">
                <a16:creationId xmlns:a16="http://schemas.microsoft.com/office/drawing/2014/main" id="{379A3D4D-0631-2F40-9112-BB1D3032DB47}"/>
              </a:ext>
            </a:extLst>
          </p:cNvPr>
          <p:cNvSpPr txBox="1"/>
          <p:nvPr userDrawn="1"/>
        </p:nvSpPr>
        <p:spPr>
          <a:xfrm>
            <a:off x="838200" y="4238142"/>
            <a:ext cx="10515600" cy="369332"/>
          </a:xfrm>
          <a:prstGeom prst="rect">
            <a:avLst/>
          </a:prstGeom>
          <a:noFill/>
        </p:spPr>
        <p:txBody>
          <a:bodyPr wrap="square" rtlCol="0" anchor="ctr">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PRESENTED BY</a:t>
            </a:r>
          </a:p>
        </p:txBody>
      </p:sp>
      <p:sp>
        <p:nvSpPr>
          <p:cNvPr id="11" name="Text Placeholder 10">
            <a:extLst>
              <a:ext uri="{FF2B5EF4-FFF2-40B4-BE49-F238E27FC236}">
                <a16:creationId xmlns:a16="http://schemas.microsoft.com/office/drawing/2014/main" id="{9C3D224F-FD55-414A-B513-E830B7B285A2}"/>
              </a:ext>
            </a:extLst>
          </p:cNvPr>
          <p:cNvSpPr>
            <a:spLocks noGrp="1"/>
          </p:cNvSpPr>
          <p:nvPr>
            <p:ph type="body" sz="quarter" idx="11"/>
          </p:nvPr>
        </p:nvSpPr>
        <p:spPr>
          <a:xfrm>
            <a:off x="838200" y="4783138"/>
            <a:ext cx="10515600" cy="1598612"/>
          </a:xfrm>
        </p:spPr>
        <p:txBody>
          <a:bodyPr>
            <a:normAutofit/>
          </a:bodyPr>
          <a:lstStyle>
            <a:lvl1pPr marL="0" indent="0">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pic>
        <p:nvPicPr>
          <p:cNvPr id="7" name="Picture 2" descr="Laney Graduate School — Spring 2017 — GDBBS Alumni Newsletter">
            <a:extLst>
              <a:ext uri="{FF2B5EF4-FFF2-40B4-BE49-F238E27FC236}">
                <a16:creationId xmlns:a16="http://schemas.microsoft.com/office/drawing/2014/main" id="{F57DF51B-BCB2-0E45-FAA8-D1C85545F019}"/>
              </a:ext>
            </a:extLst>
          </p:cNvPr>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646156" y="5496537"/>
            <a:ext cx="1415288"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3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AB283AC-754A-5641-AEE2-7197605CB33E}"/>
              </a:ext>
              <a:ext uri="{C183D7F6-B498-43B3-948B-1728B52AA6E4}">
                <adec:decorative xmlns:adec="http://schemas.microsoft.com/office/drawing/2017/decorative" val="1"/>
              </a:ext>
            </a:extLst>
          </p:cNvPr>
          <p:cNvGrpSpPr/>
          <p:nvPr userDrawn="1"/>
        </p:nvGrpSpPr>
        <p:grpSpPr>
          <a:xfrm>
            <a:off x="0" y="0"/>
            <a:ext cx="12192000" cy="6858001"/>
            <a:chOff x="0" y="-1"/>
            <a:chExt cx="12192000" cy="6858001"/>
          </a:xfrm>
        </p:grpSpPr>
        <p:pic>
          <p:nvPicPr>
            <p:cNvPr id="7" name="Picture 7" descr="Picture 7">
              <a:extLst>
                <a:ext uri="{FF2B5EF4-FFF2-40B4-BE49-F238E27FC236}">
                  <a16:creationId xmlns:a16="http://schemas.microsoft.com/office/drawing/2014/main" id="{FD4A4C11-124C-DD47-9473-A6847F30B108}"/>
                </a:ext>
              </a:extLst>
            </p:cNvPr>
            <p:cNvPicPr>
              <a:picLocks noChangeAspect="1"/>
            </p:cNvPicPr>
            <p:nvPr userDrawn="1"/>
          </p:nvPicPr>
          <p:blipFill rotWithShape="1">
            <a:blip r:embed="rId9">
              <a:extLst>
                <a:ext uri="{28A0092B-C50C-407E-A947-70E740481C1C}">
                  <a14:useLocalDpi xmlns:a14="http://schemas.microsoft.com/office/drawing/2010/main"/>
                </a:ext>
              </a:extLst>
            </a:blip>
            <a:srcRect l="534" t="90310" r="534"/>
            <a:stretch/>
          </p:blipFill>
          <p:spPr>
            <a:xfrm>
              <a:off x="0" y="-1"/>
              <a:ext cx="12192000" cy="681141"/>
            </a:xfrm>
            <a:prstGeom prst="rect">
              <a:avLst/>
            </a:prstGeom>
            <a:ln w="12700">
              <a:miter lim="400000"/>
            </a:ln>
          </p:spPr>
        </p:pic>
        <p:pic>
          <p:nvPicPr>
            <p:cNvPr id="9" name="Picture 8">
              <a:extLst>
                <a:ext uri="{FF2B5EF4-FFF2-40B4-BE49-F238E27FC236}">
                  <a16:creationId xmlns:a16="http://schemas.microsoft.com/office/drawing/2014/main" id="{D8088C5D-9845-054D-8E97-189F9A6C7643}"/>
                </a:ext>
              </a:extLst>
            </p:cNvPr>
            <p:cNvPicPr>
              <a:picLocks noChangeAspect="1"/>
            </p:cNvPicPr>
            <p:nvPr userDrawn="1"/>
          </p:nvPicPr>
          <p:blipFill rotWithShape="1">
            <a:blip r:embed="rId10"/>
            <a:srcRect l="16252" b="32060"/>
            <a:stretch/>
          </p:blipFill>
          <p:spPr>
            <a:xfrm>
              <a:off x="1078301" y="220526"/>
              <a:ext cx="2286878" cy="240086"/>
            </a:xfrm>
            <a:prstGeom prst="rect">
              <a:avLst/>
            </a:prstGeom>
          </p:spPr>
        </p:pic>
        <p:pic>
          <p:nvPicPr>
            <p:cNvPr id="11" name="Picture 10" descr="A close up of a logo&#10;&#10;Description automatically generated">
              <a:extLst>
                <a:ext uri="{FF2B5EF4-FFF2-40B4-BE49-F238E27FC236}">
                  <a16:creationId xmlns:a16="http://schemas.microsoft.com/office/drawing/2014/main" id="{05AC55C8-7BD1-0740-B499-7F035DCED608}"/>
                </a:ext>
              </a:extLst>
            </p:cNvPr>
            <p:cNvPicPr>
              <a:picLocks noChangeAspect="1"/>
            </p:cNvPicPr>
            <p:nvPr userDrawn="1"/>
          </p:nvPicPr>
          <p:blipFill rotWithShape="1">
            <a:blip r:embed="rId11"/>
            <a:srcRect l="72479"/>
            <a:stretch/>
          </p:blipFill>
          <p:spPr>
            <a:xfrm>
              <a:off x="0" y="-1"/>
              <a:ext cx="838200" cy="3437223"/>
            </a:xfrm>
            <a:prstGeom prst="rect">
              <a:avLst/>
            </a:prstGeom>
          </p:spPr>
        </p:pic>
        <p:pic>
          <p:nvPicPr>
            <p:cNvPr id="12" name="Picture 11" descr="A close up of a logo&#10;&#10;Description automatically generated">
              <a:extLst>
                <a:ext uri="{FF2B5EF4-FFF2-40B4-BE49-F238E27FC236}">
                  <a16:creationId xmlns:a16="http://schemas.microsoft.com/office/drawing/2014/main" id="{CC855F75-CCCA-BA4D-8523-B2D3D780EE9A}"/>
                </a:ext>
              </a:extLst>
            </p:cNvPr>
            <p:cNvPicPr>
              <a:picLocks noChangeAspect="1"/>
            </p:cNvPicPr>
            <p:nvPr userDrawn="1"/>
          </p:nvPicPr>
          <p:blipFill rotWithShape="1">
            <a:blip r:embed="rId11"/>
            <a:srcRect l="72479"/>
            <a:stretch/>
          </p:blipFill>
          <p:spPr>
            <a:xfrm flipH="1">
              <a:off x="11353800" y="3420777"/>
              <a:ext cx="838200" cy="3437223"/>
            </a:xfrm>
            <a:prstGeom prst="rect">
              <a:avLst/>
            </a:prstGeom>
          </p:spPr>
        </p:pic>
      </p:grpSp>
      <p:sp>
        <p:nvSpPr>
          <p:cNvPr id="2" name="Title Placeholder 1">
            <a:extLst>
              <a:ext uri="{FF2B5EF4-FFF2-40B4-BE49-F238E27FC236}">
                <a16:creationId xmlns:a16="http://schemas.microsoft.com/office/drawing/2014/main" id="{7B491F50-D68C-2F41-B053-22BDCA996969}"/>
              </a:ext>
            </a:extLst>
          </p:cNvPr>
          <p:cNvSpPr>
            <a:spLocks noGrp="1"/>
          </p:cNvSpPr>
          <p:nvPr>
            <p:ph type="title"/>
          </p:nvPr>
        </p:nvSpPr>
        <p:spPr>
          <a:xfrm>
            <a:off x="838200" y="1040524"/>
            <a:ext cx="10515600" cy="65016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A95232-7F8F-FD4C-9B42-B7DE64207F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7830504"/>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Lst>
  <p:txStyles>
    <p:titleStyle>
      <a:lvl1pPr algn="l" defTabSz="914400" rtl="0" eaLnBrk="1" latinLnBrk="0" hangingPunct="1">
        <a:lnSpc>
          <a:spcPct val="90000"/>
        </a:lnSpc>
        <a:spcBef>
          <a:spcPct val="0"/>
        </a:spcBef>
        <a:buNone/>
        <a:defRPr sz="2800" kern="1200">
          <a:solidFill>
            <a:srgbClr val="012169"/>
          </a:solidFill>
          <a:latin typeface="+mj-lt"/>
          <a:ea typeface="+mj-ea"/>
          <a:cs typeface="+mj-cs"/>
        </a:defRPr>
      </a:lvl1pPr>
    </p:titleStyle>
    <p:bodyStyle>
      <a:lvl1pPr marL="228600" indent="-228600" algn="l" defTabSz="914400" rtl="0" eaLnBrk="1" latinLnBrk="0" hangingPunct="1">
        <a:lnSpc>
          <a:spcPct val="150000"/>
        </a:lnSpc>
        <a:spcBef>
          <a:spcPts val="16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D8420-93D4-8041-9CEE-1FB79224F196}" type="datetimeFigureOut">
              <a:rPr lang="en-US" smtClean="0"/>
              <a:t>4/7/2023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B0237-6628-0341-8ED3-B6EBC7214E37}" type="slidenum">
              <a:rPr lang="en-US" smtClean="0"/>
              <a:t>‹#›</a:t>
            </a:fld>
            <a:endParaRPr lang="en-US" dirty="0"/>
          </a:p>
        </p:txBody>
      </p:sp>
      <p:pic>
        <p:nvPicPr>
          <p:cNvPr id="7" name="Picture 7">
            <a:extLst>
              <a:ext uri="{FF2B5EF4-FFF2-40B4-BE49-F238E27FC236}">
                <a16:creationId xmlns:a16="http://schemas.microsoft.com/office/drawing/2014/main" id="{FB196B5D-9B02-D94D-B52E-17FC954C0BF2}"/>
              </a:ext>
              <a:ext uri="{C183D7F6-B498-43B3-948B-1728B52AA6E4}">
                <adec:decorative xmlns:adec="http://schemas.microsoft.com/office/drawing/2017/decorative" val="1"/>
              </a:ext>
            </a:extLst>
          </p:cNvPr>
          <p:cNvPicPr>
            <a:picLocks noChangeAspect="1"/>
          </p:cNvPicPr>
          <p:nvPr userDrawn="1"/>
        </p:nvPicPr>
        <p:blipFill rotWithShape="1">
          <a:blip r:embed="rId6">
            <a:extLst>
              <a:ext uri="{28A0092B-C50C-407E-A947-70E740481C1C}">
                <a14:useLocalDpi xmlns:a14="http://schemas.microsoft.com/office/drawing/2010/main"/>
              </a:ext>
            </a:extLst>
          </a:blip>
          <a:srcRect l="56" r="1012" b="2439"/>
          <a:stretch/>
        </p:blipFill>
        <p:spPr>
          <a:xfrm>
            <a:off x="-1" y="0"/>
            <a:ext cx="12192001" cy="6858000"/>
          </a:xfrm>
          <a:prstGeom prst="rect">
            <a:avLst/>
          </a:prstGeom>
          <a:ln w="12700">
            <a:miter lim="400000"/>
          </a:ln>
        </p:spPr>
      </p:pic>
    </p:spTree>
    <p:extLst>
      <p:ext uri="{BB962C8B-B14F-4D97-AF65-F5344CB8AC3E}">
        <p14:creationId xmlns:p14="http://schemas.microsoft.com/office/powerpoint/2010/main" val="20115747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6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6079B-A4EF-254D-B710-828E9CE51DAB}" type="datetimeFigureOut">
              <a:rPr lang="en-US" smtClean="0"/>
              <a:t>4/7/2023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24A6A-B0F6-B846-BD1F-958B57C8A6C8}" type="slidenum">
              <a:rPr lang="en-US" smtClean="0"/>
              <a:t>‹#›</a:t>
            </a:fld>
            <a:endParaRPr lang="en-US" dirty="0"/>
          </a:p>
        </p:txBody>
      </p:sp>
      <p:sp>
        <p:nvSpPr>
          <p:cNvPr id="8" name="Rectangle 7">
            <a:extLst>
              <a:ext uri="{FF2B5EF4-FFF2-40B4-BE49-F238E27FC236}">
                <a16:creationId xmlns:a16="http://schemas.microsoft.com/office/drawing/2014/main" id="{AF9E613F-43C5-DA4A-BE64-D8C09F5ACD55}"/>
              </a:ext>
            </a:extLst>
          </p:cNvPr>
          <p:cNvSpPr/>
          <p:nvPr userDrawn="1"/>
        </p:nvSpPr>
        <p:spPr>
          <a:xfrm>
            <a:off x="-1" y="1"/>
            <a:ext cx="12192001" cy="6858000"/>
          </a:xfrm>
          <a:prstGeom prst="rect">
            <a:avLst/>
          </a:prstGeom>
          <a:solidFill>
            <a:srgbClr val="0121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F041931-C264-1D4A-94D3-CD7F9DAA7F0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0" y="0"/>
            <a:ext cx="12192001" cy="6885065"/>
          </a:xfrm>
          <a:prstGeom prst="rect">
            <a:avLst/>
          </a:prstGeom>
        </p:spPr>
      </p:pic>
      <p:pic>
        <p:nvPicPr>
          <p:cNvPr id="10" name="Picture 2" descr="Laney Graduate School — Spring 2017 — GDBBS Alumni Newsletter">
            <a:extLst>
              <a:ext uri="{FF2B5EF4-FFF2-40B4-BE49-F238E27FC236}">
                <a16:creationId xmlns:a16="http://schemas.microsoft.com/office/drawing/2014/main" id="{826F134E-9C97-D89B-3CDF-C692E0C0F59E}"/>
              </a:ext>
            </a:extLst>
          </p:cNvPr>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10488168" y="5305344"/>
            <a:ext cx="1415288"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97899"/>
      </p:ext>
    </p:extLst>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4418-6DB3-F141-A200-9CBD6D354EC8}"/>
              </a:ext>
            </a:extLst>
          </p:cNvPr>
          <p:cNvSpPr>
            <a:spLocks noGrp="1"/>
          </p:cNvSpPr>
          <p:nvPr>
            <p:ph type="title"/>
          </p:nvPr>
        </p:nvSpPr>
        <p:spPr>
          <a:xfrm>
            <a:off x="838199" y="3791260"/>
            <a:ext cx="10515600" cy="680224"/>
          </a:xfrm>
        </p:spPr>
        <p:txBody>
          <a:bodyPr>
            <a:noAutofit/>
          </a:bodyPr>
          <a:lstStyle/>
          <a:p>
            <a:r>
              <a:rPr lang="en-US" sz="2000" dirty="0">
                <a:latin typeface="Georgia" panose="02040502050405020303" pitchFamily="18" charset="0"/>
              </a:rPr>
              <a:t>Neuroscience graduate program idp</a:t>
            </a:r>
          </a:p>
        </p:txBody>
      </p:sp>
      <p:sp>
        <p:nvSpPr>
          <p:cNvPr id="3" name="Text Placeholder 2">
            <a:extLst>
              <a:ext uri="{FF2B5EF4-FFF2-40B4-BE49-F238E27FC236}">
                <a16:creationId xmlns:a16="http://schemas.microsoft.com/office/drawing/2014/main" id="{03D6A913-44DD-4443-8D9F-58DE6B372357}"/>
              </a:ext>
            </a:extLst>
          </p:cNvPr>
          <p:cNvSpPr>
            <a:spLocks noGrp="1"/>
          </p:cNvSpPr>
          <p:nvPr>
            <p:ph type="body" sz="quarter" idx="10"/>
          </p:nvPr>
        </p:nvSpPr>
        <p:spPr>
          <a:xfrm>
            <a:off x="946211" y="5762384"/>
            <a:ext cx="10407588" cy="452438"/>
          </a:xfrm>
        </p:spPr>
        <p:txBody>
          <a:bodyPr/>
          <a:lstStyle/>
          <a:p>
            <a:r>
              <a:rPr lang="en-US" dirty="0"/>
              <a:t>Date here</a:t>
            </a:r>
          </a:p>
        </p:txBody>
      </p:sp>
      <p:sp>
        <p:nvSpPr>
          <p:cNvPr id="5" name="TextBox 4">
            <a:extLst>
              <a:ext uri="{FF2B5EF4-FFF2-40B4-BE49-F238E27FC236}">
                <a16:creationId xmlns:a16="http://schemas.microsoft.com/office/drawing/2014/main" id="{4F895D9E-8C0B-3E3C-8C9F-683845E2E9F9}"/>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4" name="Title 1">
            <a:extLst>
              <a:ext uri="{FF2B5EF4-FFF2-40B4-BE49-F238E27FC236}">
                <a16:creationId xmlns:a16="http://schemas.microsoft.com/office/drawing/2014/main" id="{6E2D0E5A-560F-CD79-230D-C765811C0C18}"/>
              </a:ext>
            </a:extLst>
          </p:cNvPr>
          <p:cNvSpPr txBox="1">
            <a:spLocks/>
          </p:cNvSpPr>
          <p:nvPr/>
        </p:nvSpPr>
        <p:spPr>
          <a:xfrm>
            <a:off x="946211" y="5082160"/>
            <a:ext cx="10515600" cy="68022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kern="1200" cap="all"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2000" dirty="0">
                <a:latin typeface="Georgia" panose="02040502050405020303" pitchFamily="18" charset="0"/>
              </a:rPr>
              <a:t>NAME</a:t>
            </a:r>
          </a:p>
        </p:txBody>
      </p:sp>
    </p:spTree>
    <p:extLst>
      <p:ext uri="{BB962C8B-B14F-4D97-AF65-F5344CB8AC3E}">
        <p14:creationId xmlns:p14="http://schemas.microsoft.com/office/powerpoint/2010/main" val="154969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D881C-5265-D93E-51A5-CB7B116A5C32}"/>
              </a:ext>
            </a:extLst>
          </p:cNvPr>
          <p:cNvSpPr>
            <a:spLocks noGrp="1"/>
          </p:cNvSpPr>
          <p:nvPr>
            <p:ph sz="half" idx="1"/>
          </p:nvPr>
        </p:nvSpPr>
        <p:spPr>
          <a:xfrm>
            <a:off x="1406105" y="1825625"/>
            <a:ext cx="9342407" cy="4351338"/>
          </a:xfrm>
        </p:spPr>
        <p:txBody>
          <a:bodyPr/>
          <a:lstStyle/>
          <a:p>
            <a:endParaRPr lang="en-US" dirty="0"/>
          </a:p>
        </p:txBody>
      </p:sp>
      <p:sp>
        <p:nvSpPr>
          <p:cNvPr id="4" name="Title 3">
            <a:extLst>
              <a:ext uri="{FF2B5EF4-FFF2-40B4-BE49-F238E27FC236}">
                <a16:creationId xmlns:a16="http://schemas.microsoft.com/office/drawing/2014/main" id="{CA923F20-BCA4-CD5F-25D4-0A87E40C1E8D}"/>
              </a:ext>
            </a:extLst>
          </p:cNvPr>
          <p:cNvSpPr>
            <a:spLocks noGrp="1"/>
          </p:cNvSpPr>
          <p:nvPr>
            <p:ph type="title"/>
          </p:nvPr>
        </p:nvSpPr>
        <p:spPr/>
        <p:txBody>
          <a:bodyPr>
            <a:normAutofit fontScale="90000"/>
          </a:bodyPr>
          <a:lstStyle/>
          <a:p>
            <a:r>
              <a:rPr lang="en-US" dirty="0"/>
              <a:t>Describe your goals for the next 6 months in the lab and explain how you will achieve them?</a:t>
            </a:r>
          </a:p>
        </p:txBody>
      </p:sp>
    </p:spTree>
    <p:extLst>
      <p:ext uri="{BB962C8B-B14F-4D97-AF65-F5344CB8AC3E}">
        <p14:creationId xmlns:p14="http://schemas.microsoft.com/office/powerpoint/2010/main" val="1280774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D881C-5265-D93E-51A5-CB7B116A5C32}"/>
              </a:ext>
            </a:extLst>
          </p:cNvPr>
          <p:cNvSpPr>
            <a:spLocks noGrp="1"/>
          </p:cNvSpPr>
          <p:nvPr>
            <p:ph sz="half" idx="1"/>
          </p:nvPr>
        </p:nvSpPr>
        <p:spPr>
          <a:xfrm>
            <a:off x="1406105" y="1825625"/>
            <a:ext cx="9342407" cy="4351338"/>
          </a:xfrm>
        </p:spPr>
        <p:txBody>
          <a:bodyPr/>
          <a:lstStyle/>
          <a:p>
            <a:endParaRPr lang="en-US" dirty="0"/>
          </a:p>
        </p:txBody>
      </p:sp>
      <p:sp>
        <p:nvSpPr>
          <p:cNvPr id="4" name="Title 3">
            <a:extLst>
              <a:ext uri="{FF2B5EF4-FFF2-40B4-BE49-F238E27FC236}">
                <a16:creationId xmlns:a16="http://schemas.microsoft.com/office/drawing/2014/main" id="{CA923F20-BCA4-CD5F-25D4-0A87E40C1E8D}"/>
              </a:ext>
            </a:extLst>
          </p:cNvPr>
          <p:cNvSpPr>
            <a:spLocks noGrp="1"/>
          </p:cNvSpPr>
          <p:nvPr>
            <p:ph type="title"/>
          </p:nvPr>
        </p:nvSpPr>
        <p:spPr/>
        <p:txBody>
          <a:bodyPr>
            <a:normAutofit fontScale="90000"/>
          </a:bodyPr>
          <a:lstStyle/>
          <a:p>
            <a:r>
              <a:rPr lang="en-US" dirty="0"/>
              <a:t>Describe your goals for the next 6 months in terms of professional development and how you will achieve them?</a:t>
            </a:r>
          </a:p>
        </p:txBody>
      </p:sp>
    </p:spTree>
    <p:extLst>
      <p:ext uri="{BB962C8B-B14F-4D97-AF65-F5344CB8AC3E}">
        <p14:creationId xmlns:p14="http://schemas.microsoft.com/office/powerpoint/2010/main" val="1520878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0EE8-BF1F-8F16-8DB0-8A11421AE6C8}"/>
              </a:ext>
            </a:extLst>
          </p:cNvPr>
          <p:cNvSpPr>
            <a:spLocks noGrp="1"/>
          </p:cNvSpPr>
          <p:nvPr>
            <p:ph type="title"/>
          </p:nvPr>
        </p:nvSpPr>
        <p:spPr/>
        <p:txBody>
          <a:bodyPr/>
          <a:lstStyle/>
          <a:p>
            <a:r>
              <a:rPr lang="en-US" dirty="0"/>
              <a:t>GOALS– BEYOND GRAD SCHOOL</a:t>
            </a:r>
          </a:p>
        </p:txBody>
      </p:sp>
    </p:spTree>
    <p:extLst>
      <p:ext uri="{BB962C8B-B14F-4D97-AF65-F5344CB8AC3E}">
        <p14:creationId xmlns:p14="http://schemas.microsoft.com/office/powerpoint/2010/main" val="323229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D881C-5265-D93E-51A5-CB7B116A5C32}"/>
              </a:ext>
            </a:extLst>
          </p:cNvPr>
          <p:cNvSpPr>
            <a:spLocks noGrp="1"/>
          </p:cNvSpPr>
          <p:nvPr>
            <p:ph sz="half" idx="1"/>
          </p:nvPr>
        </p:nvSpPr>
        <p:spPr>
          <a:xfrm>
            <a:off x="1406105" y="1825625"/>
            <a:ext cx="9342407" cy="4351338"/>
          </a:xfrm>
        </p:spPr>
        <p:txBody>
          <a:bodyPr/>
          <a:lstStyle/>
          <a:p>
            <a:endParaRPr lang="en-US" dirty="0"/>
          </a:p>
        </p:txBody>
      </p:sp>
      <p:sp>
        <p:nvSpPr>
          <p:cNvPr id="4" name="Title 3">
            <a:extLst>
              <a:ext uri="{FF2B5EF4-FFF2-40B4-BE49-F238E27FC236}">
                <a16:creationId xmlns:a16="http://schemas.microsoft.com/office/drawing/2014/main" id="{CA923F20-BCA4-CD5F-25D4-0A87E40C1E8D}"/>
              </a:ext>
            </a:extLst>
          </p:cNvPr>
          <p:cNvSpPr>
            <a:spLocks noGrp="1"/>
          </p:cNvSpPr>
          <p:nvPr>
            <p:ph type="title"/>
          </p:nvPr>
        </p:nvSpPr>
        <p:spPr/>
        <p:txBody>
          <a:bodyPr>
            <a:noAutofit/>
          </a:bodyPr>
          <a:lstStyle/>
          <a:p>
            <a:r>
              <a:rPr lang="en-US" sz="2000" dirty="0"/>
              <a:t>What are your goals after graduate school? Have they changed over the last year and if so, why?</a:t>
            </a:r>
          </a:p>
        </p:txBody>
      </p:sp>
    </p:spTree>
    <p:extLst>
      <p:ext uri="{BB962C8B-B14F-4D97-AF65-F5344CB8AC3E}">
        <p14:creationId xmlns:p14="http://schemas.microsoft.com/office/powerpoint/2010/main" val="3130198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D881C-5265-D93E-51A5-CB7B116A5C32}"/>
              </a:ext>
            </a:extLst>
          </p:cNvPr>
          <p:cNvSpPr>
            <a:spLocks noGrp="1"/>
          </p:cNvSpPr>
          <p:nvPr>
            <p:ph sz="half" idx="1"/>
          </p:nvPr>
        </p:nvSpPr>
        <p:spPr>
          <a:xfrm>
            <a:off x="1406105" y="1825625"/>
            <a:ext cx="9342407" cy="4351338"/>
          </a:xfrm>
        </p:spPr>
        <p:txBody>
          <a:bodyPr/>
          <a:lstStyle/>
          <a:p>
            <a:endParaRPr lang="en-US" dirty="0"/>
          </a:p>
        </p:txBody>
      </p:sp>
      <p:sp>
        <p:nvSpPr>
          <p:cNvPr id="4" name="Title 3">
            <a:extLst>
              <a:ext uri="{FF2B5EF4-FFF2-40B4-BE49-F238E27FC236}">
                <a16:creationId xmlns:a16="http://schemas.microsoft.com/office/drawing/2014/main" id="{CA923F20-BCA4-CD5F-25D4-0A87E40C1E8D}"/>
              </a:ext>
            </a:extLst>
          </p:cNvPr>
          <p:cNvSpPr>
            <a:spLocks noGrp="1"/>
          </p:cNvSpPr>
          <p:nvPr>
            <p:ph type="title"/>
          </p:nvPr>
        </p:nvSpPr>
        <p:spPr/>
        <p:txBody>
          <a:bodyPr>
            <a:noAutofit/>
          </a:bodyPr>
          <a:lstStyle/>
          <a:p>
            <a:r>
              <a:rPr lang="en-US" sz="2000" dirty="0"/>
              <a:t>How do your short-term goals align with your long-term goals and what are the gaps?</a:t>
            </a:r>
          </a:p>
        </p:txBody>
      </p:sp>
    </p:spTree>
    <p:extLst>
      <p:ext uri="{BB962C8B-B14F-4D97-AF65-F5344CB8AC3E}">
        <p14:creationId xmlns:p14="http://schemas.microsoft.com/office/powerpoint/2010/main" val="280180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BD881C-5265-D93E-51A5-CB7B116A5C32}"/>
              </a:ext>
            </a:extLst>
          </p:cNvPr>
          <p:cNvSpPr>
            <a:spLocks noGrp="1"/>
          </p:cNvSpPr>
          <p:nvPr>
            <p:ph sz="half" idx="1"/>
          </p:nvPr>
        </p:nvSpPr>
        <p:spPr>
          <a:xfrm>
            <a:off x="1406105" y="1825625"/>
            <a:ext cx="9342407" cy="4351338"/>
          </a:xfrm>
        </p:spPr>
        <p:txBody>
          <a:bodyPr/>
          <a:lstStyle/>
          <a:p>
            <a:endParaRPr lang="en-US" dirty="0"/>
          </a:p>
        </p:txBody>
      </p:sp>
      <p:sp>
        <p:nvSpPr>
          <p:cNvPr id="4" name="Title 3">
            <a:extLst>
              <a:ext uri="{FF2B5EF4-FFF2-40B4-BE49-F238E27FC236}">
                <a16:creationId xmlns:a16="http://schemas.microsoft.com/office/drawing/2014/main" id="{CA923F20-BCA4-CD5F-25D4-0A87E40C1E8D}"/>
              </a:ext>
            </a:extLst>
          </p:cNvPr>
          <p:cNvSpPr>
            <a:spLocks noGrp="1"/>
          </p:cNvSpPr>
          <p:nvPr>
            <p:ph type="title"/>
          </p:nvPr>
        </p:nvSpPr>
        <p:spPr/>
        <p:txBody>
          <a:bodyPr>
            <a:noAutofit/>
          </a:bodyPr>
          <a:lstStyle/>
          <a:p>
            <a:r>
              <a:rPr lang="en-US" sz="2000" dirty="0"/>
              <a:t>What measures could be taken to fill those gaps?</a:t>
            </a:r>
          </a:p>
        </p:txBody>
      </p:sp>
    </p:spTree>
    <p:extLst>
      <p:ext uri="{BB962C8B-B14F-4D97-AF65-F5344CB8AC3E}">
        <p14:creationId xmlns:p14="http://schemas.microsoft.com/office/powerpoint/2010/main" val="390487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11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7E5991-9637-7997-7E8C-9880A124BB7C}"/>
              </a:ext>
            </a:extLst>
          </p:cNvPr>
          <p:cNvSpPr txBox="1"/>
          <p:nvPr/>
        </p:nvSpPr>
        <p:spPr>
          <a:xfrm>
            <a:off x="969885" y="1146011"/>
            <a:ext cx="10287000" cy="2616101"/>
          </a:xfrm>
          <a:prstGeom prst="rect">
            <a:avLst/>
          </a:prstGeom>
          <a:noFill/>
        </p:spPr>
        <p:txBody>
          <a:bodyPr wrap="square">
            <a:spAutoFit/>
          </a:bodyPr>
          <a:lstStyle/>
          <a:p>
            <a:pPr marL="285750" indent="-285750">
              <a:spcBef>
                <a:spcPts val="1200"/>
              </a:spcBef>
              <a:buFont typeface="Arial" panose="020B0604020202020204" pitchFamily="34" charset="0"/>
              <a:buChar char="•"/>
            </a:pPr>
            <a:r>
              <a:rPr lang="en-US" dirty="0">
                <a:ea typeface="Nirmala UI Semilight" panose="020B0402040204020203" pitchFamily="34" charset="0"/>
                <a:cs typeface="Nirmala UI Semilight" panose="020B0402040204020203" pitchFamily="34" charset="0"/>
              </a:rPr>
              <a:t>The following slides will be used for all dissertation committee meetings (required as of 06-01-14). They are intended as guides, and you are free to edit them for your optimal use but some form of these three slides are expected.</a:t>
            </a:r>
          </a:p>
          <a:p>
            <a:pPr marL="285750" indent="-285750">
              <a:spcBef>
                <a:spcPts val="1200"/>
              </a:spcBef>
              <a:buFont typeface="Arial" panose="020B0604020202020204" pitchFamily="34" charset="0"/>
              <a:buChar char="•"/>
            </a:pPr>
            <a:r>
              <a:rPr lang="en-US" dirty="0">
                <a:ea typeface="Nirmala UI Semilight" panose="020B0402040204020203" pitchFamily="34" charset="0"/>
                <a:cs typeface="Nirmala UI Semilight" panose="020B0402040204020203" pitchFamily="34" charset="0"/>
              </a:rPr>
              <a:t>The </a:t>
            </a:r>
            <a:r>
              <a:rPr lang="en-US" b="1" dirty="0">
                <a:ea typeface="Nirmala UI Semilight" panose="020B0402040204020203" pitchFamily="34" charset="0"/>
                <a:cs typeface="Nirmala UI Semilight" panose="020B0402040204020203" pitchFamily="34" charset="0"/>
              </a:rPr>
              <a:t>Scientific Update</a:t>
            </a:r>
            <a:r>
              <a:rPr lang="en-US" dirty="0">
                <a:ea typeface="Nirmala UI Semilight" panose="020B0402040204020203" pitchFamily="34" charset="0"/>
                <a:cs typeface="Nirmala UI Semilight" panose="020B0402040204020203" pitchFamily="34" charset="0"/>
              </a:rPr>
              <a:t> slide is intended to be the first slide at each meeting.  Since you will add to this slide for each meeting it will likely require continuation slides.  All new entries are in </a:t>
            </a:r>
            <a:r>
              <a:rPr lang="en-US" b="1" dirty="0">
                <a:ea typeface="Nirmala UI Semilight" panose="020B0402040204020203" pitchFamily="34" charset="0"/>
                <a:cs typeface="Nirmala UI Semilight" panose="020B0402040204020203" pitchFamily="34" charset="0"/>
              </a:rPr>
              <a:t>bold</a:t>
            </a:r>
            <a:r>
              <a:rPr lang="en-US" dirty="0">
                <a:ea typeface="Nirmala UI Semilight" panose="020B0402040204020203" pitchFamily="34" charset="0"/>
                <a:cs typeface="Nirmala UI Semilight" panose="020B0402040204020203" pitchFamily="34" charset="0"/>
              </a:rPr>
              <a:t>.</a:t>
            </a:r>
          </a:p>
          <a:p>
            <a:pPr marL="285750" indent="-285750">
              <a:spcBef>
                <a:spcPts val="1200"/>
              </a:spcBef>
              <a:buFont typeface="Arial" panose="020B0604020202020204" pitchFamily="34" charset="0"/>
              <a:buChar char="•"/>
            </a:pPr>
            <a:r>
              <a:rPr lang="en-US" dirty="0">
                <a:ea typeface="Nirmala UI Semilight" panose="020B0402040204020203" pitchFamily="34" charset="0"/>
                <a:cs typeface="Nirmala UI Semilight" panose="020B0402040204020203" pitchFamily="34" charset="0"/>
              </a:rPr>
              <a:t>The </a:t>
            </a:r>
            <a:r>
              <a:rPr lang="en-US" b="1" dirty="0">
                <a:ea typeface="Nirmala UI Semilight" panose="020B0402040204020203" pitchFamily="34" charset="0"/>
                <a:cs typeface="Nirmala UI Semilight" panose="020B0402040204020203" pitchFamily="34" charset="0"/>
              </a:rPr>
              <a:t>Goals</a:t>
            </a:r>
            <a:r>
              <a:rPr lang="en-US" dirty="0">
                <a:ea typeface="Nirmala UI Semilight" panose="020B0402040204020203" pitchFamily="34" charset="0"/>
                <a:cs typeface="Nirmala UI Semilight" panose="020B0402040204020203" pitchFamily="34" charset="0"/>
              </a:rPr>
              <a:t> slides are intended as the last two slides at each meeting.  Again, these may require continuation slides, as needed.</a:t>
            </a:r>
          </a:p>
        </p:txBody>
      </p:sp>
    </p:spTree>
    <p:extLst>
      <p:ext uri="{BB962C8B-B14F-4D97-AF65-F5344CB8AC3E}">
        <p14:creationId xmlns:p14="http://schemas.microsoft.com/office/powerpoint/2010/main" val="383628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0EE8-BF1F-8F16-8DB0-8A11421AE6C8}"/>
              </a:ext>
            </a:extLst>
          </p:cNvPr>
          <p:cNvSpPr>
            <a:spLocks noGrp="1"/>
          </p:cNvSpPr>
          <p:nvPr>
            <p:ph type="title"/>
          </p:nvPr>
        </p:nvSpPr>
        <p:spPr/>
        <p:txBody>
          <a:bodyPr/>
          <a:lstStyle/>
          <a:p>
            <a:r>
              <a:rPr lang="en-US" dirty="0"/>
              <a:t>SCIENTIFIC UPDATE</a:t>
            </a:r>
          </a:p>
        </p:txBody>
      </p:sp>
    </p:spTree>
    <p:extLst>
      <p:ext uri="{BB962C8B-B14F-4D97-AF65-F5344CB8AC3E}">
        <p14:creationId xmlns:p14="http://schemas.microsoft.com/office/powerpoint/2010/main" val="1170654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59BE4-B281-AE4E-A872-4D556B35F91F}"/>
              </a:ext>
            </a:extLst>
          </p:cNvPr>
          <p:cNvSpPr>
            <a:spLocks noGrp="1"/>
          </p:cNvSpPr>
          <p:nvPr>
            <p:ph type="title"/>
          </p:nvPr>
        </p:nvSpPr>
        <p:spPr/>
        <p:txBody>
          <a:bodyPr>
            <a:normAutofit/>
          </a:bodyPr>
          <a:lstStyle/>
          <a:p>
            <a:r>
              <a:rPr lang="en-US" dirty="0"/>
              <a:t>PAPERS PUBLISHED/SUBMITTED/IN PROGRESS </a:t>
            </a:r>
          </a:p>
        </p:txBody>
      </p:sp>
      <p:graphicFrame>
        <p:nvGraphicFramePr>
          <p:cNvPr id="5" name="Table 5">
            <a:extLst>
              <a:ext uri="{FF2B5EF4-FFF2-40B4-BE49-F238E27FC236}">
                <a16:creationId xmlns:a16="http://schemas.microsoft.com/office/drawing/2014/main" id="{8F9E51E3-10DD-915E-71D7-CD389114AC31}"/>
              </a:ext>
            </a:extLst>
          </p:cNvPr>
          <p:cNvGraphicFramePr>
            <a:graphicFrameLocks noGrp="1"/>
          </p:cNvGraphicFramePr>
          <p:nvPr>
            <p:extLst>
              <p:ext uri="{D42A27DB-BD31-4B8C-83A1-F6EECF244321}">
                <p14:modId xmlns:p14="http://schemas.microsoft.com/office/powerpoint/2010/main" val="1948042065"/>
              </p:ext>
            </p:extLst>
          </p:nvPr>
        </p:nvGraphicFramePr>
        <p:xfrm>
          <a:off x="1406105" y="1945640"/>
          <a:ext cx="9699859" cy="2966720"/>
        </p:xfrm>
        <a:graphic>
          <a:graphicData uri="http://schemas.openxmlformats.org/drawingml/2006/table">
            <a:tbl>
              <a:tblPr firstRow="1" bandRow="1">
                <a:tableStyleId>{5C22544A-7EE6-4342-B048-85BDC9FD1C3A}</a:tableStyleId>
              </a:tblPr>
              <a:tblGrid>
                <a:gridCol w="9699859">
                  <a:extLst>
                    <a:ext uri="{9D8B030D-6E8A-4147-A177-3AD203B41FA5}">
                      <a16:colId xmlns:a16="http://schemas.microsoft.com/office/drawing/2014/main" val="1272350649"/>
                    </a:ext>
                  </a:extLst>
                </a:gridCol>
              </a:tblGrid>
              <a:tr h="370840">
                <a:tc>
                  <a:txBody>
                    <a:bodyPr/>
                    <a:lstStyle/>
                    <a:p>
                      <a:r>
                        <a:rPr lang="en-US" dirty="0"/>
                        <a:t>List titles, authors, your contribution, and status</a:t>
                      </a:r>
                    </a:p>
                  </a:txBody>
                  <a:tcPr/>
                </a:tc>
                <a:extLst>
                  <a:ext uri="{0D108BD9-81ED-4DB2-BD59-A6C34878D82A}">
                    <a16:rowId xmlns:a16="http://schemas.microsoft.com/office/drawing/2014/main" val="2492666665"/>
                  </a:ext>
                </a:extLst>
              </a:tr>
              <a:tr h="370840">
                <a:tc>
                  <a:txBody>
                    <a:bodyPr/>
                    <a:lstStyle/>
                    <a:p>
                      <a:endParaRPr lang="en-US" dirty="0"/>
                    </a:p>
                  </a:txBody>
                  <a:tcPr/>
                </a:tc>
                <a:extLst>
                  <a:ext uri="{0D108BD9-81ED-4DB2-BD59-A6C34878D82A}">
                    <a16:rowId xmlns:a16="http://schemas.microsoft.com/office/drawing/2014/main" val="2122687626"/>
                  </a:ext>
                </a:extLst>
              </a:tr>
              <a:tr h="370840">
                <a:tc>
                  <a:txBody>
                    <a:bodyPr/>
                    <a:lstStyle/>
                    <a:p>
                      <a:endParaRPr lang="en-US" dirty="0"/>
                    </a:p>
                  </a:txBody>
                  <a:tcPr/>
                </a:tc>
                <a:extLst>
                  <a:ext uri="{0D108BD9-81ED-4DB2-BD59-A6C34878D82A}">
                    <a16:rowId xmlns:a16="http://schemas.microsoft.com/office/drawing/2014/main" val="3315775645"/>
                  </a:ext>
                </a:extLst>
              </a:tr>
              <a:tr h="370840">
                <a:tc>
                  <a:txBody>
                    <a:bodyPr/>
                    <a:lstStyle/>
                    <a:p>
                      <a:endParaRPr lang="en-US" dirty="0"/>
                    </a:p>
                  </a:txBody>
                  <a:tcPr/>
                </a:tc>
                <a:extLst>
                  <a:ext uri="{0D108BD9-81ED-4DB2-BD59-A6C34878D82A}">
                    <a16:rowId xmlns:a16="http://schemas.microsoft.com/office/drawing/2014/main" val="609976171"/>
                  </a:ext>
                </a:extLst>
              </a:tr>
              <a:tr h="370840">
                <a:tc>
                  <a:txBody>
                    <a:bodyPr/>
                    <a:lstStyle/>
                    <a:p>
                      <a:endParaRPr lang="en-US" dirty="0"/>
                    </a:p>
                  </a:txBody>
                  <a:tcPr/>
                </a:tc>
                <a:extLst>
                  <a:ext uri="{0D108BD9-81ED-4DB2-BD59-A6C34878D82A}">
                    <a16:rowId xmlns:a16="http://schemas.microsoft.com/office/drawing/2014/main" val="3509700525"/>
                  </a:ext>
                </a:extLst>
              </a:tr>
              <a:tr h="370840">
                <a:tc>
                  <a:txBody>
                    <a:bodyPr/>
                    <a:lstStyle/>
                    <a:p>
                      <a:endParaRPr lang="en-US" dirty="0"/>
                    </a:p>
                  </a:txBody>
                  <a:tcPr/>
                </a:tc>
                <a:extLst>
                  <a:ext uri="{0D108BD9-81ED-4DB2-BD59-A6C34878D82A}">
                    <a16:rowId xmlns:a16="http://schemas.microsoft.com/office/drawing/2014/main" val="763687886"/>
                  </a:ext>
                </a:extLst>
              </a:tr>
              <a:tr h="370840">
                <a:tc>
                  <a:txBody>
                    <a:bodyPr/>
                    <a:lstStyle/>
                    <a:p>
                      <a:endParaRPr lang="en-US" dirty="0"/>
                    </a:p>
                  </a:txBody>
                  <a:tcPr/>
                </a:tc>
                <a:extLst>
                  <a:ext uri="{0D108BD9-81ED-4DB2-BD59-A6C34878D82A}">
                    <a16:rowId xmlns:a16="http://schemas.microsoft.com/office/drawing/2014/main" val="338353639"/>
                  </a:ext>
                </a:extLst>
              </a:tr>
              <a:tr h="370840">
                <a:tc>
                  <a:txBody>
                    <a:bodyPr/>
                    <a:lstStyle/>
                    <a:p>
                      <a:endParaRPr lang="en-US" dirty="0"/>
                    </a:p>
                  </a:txBody>
                  <a:tcPr/>
                </a:tc>
                <a:extLst>
                  <a:ext uri="{0D108BD9-81ED-4DB2-BD59-A6C34878D82A}">
                    <a16:rowId xmlns:a16="http://schemas.microsoft.com/office/drawing/2014/main" val="3680719418"/>
                  </a:ext>
                </a:extLst>
              </a:tr>
            </a:tbl>
          </a:graphicData>
        </a:graphic>
      </p:graphicFrame>
      <p:sp>
        <p:nvSpPr>
          <p:cNvPr id="7" name="TextBox 6">
            <a:extLst>
              <a:ext uri="{FF2B5EF4-FFF2-40B4-BE49-F238E27FC236}">
                <a16:creationId xmlns:a16="http://schemas.microsoft.com/office/drawing/2014/main" id="{A9CE37EE-7D49-7E1A-9B0A-029D8873ECF1}"/>
              </a:ext>
            </a:extLst>
          </p:cNvPr>
          <p:cNvSpPr txBox="1"/>
          <p:nvPr/>
        </p:nvSpPr>
        <p:spPr>
          <a:xfrm>
            <a:off x="1253971" y="6415881"/>
            <a:ext cx="6094520" cy="369332"/>
          </a:xfrm>
          <a:prstGeom prst="rect">
            <a:avLst/>
          </a:prstGeom>
          <a:noFill/>
        </p:spPr>
        <p:txBody>
          <a:bodyPr wrap="square">
            <a:spAutoFit/>
          </a:bodyPr>
          <a:lstStyle/>
          <a:p>
            <a:r>
              <a:rPr lang="en-US" dirty="0"/>
              <a:t>All new entries are in </a:t>
            </a:r>
            <a:r>
              <a:rPr lang="en-US" b="1" dirty="0"/>
              <a:t>bold</a:t>
            </a:r>
            <a:r>
              <a:rPr lang="en-US" dirty="0"/>
              <a:t>.</a:t>
            </a:r>
          </a:p>
        </p:txBody>
      </p:sp>
    </p:spTree>
    <p:extLst>
      <p:ext uri="{BB962C8B-B14F-4D97-AF65-F5344CB8AC3E}">
        <p14:creationId xmlns:p14="http://schemas.microsoft.com/office/powerpoint/2010/main" val="248320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59BE4-B281-AE4E-A872-4D556B35F91F}"/>
              </a:ext>
            </a:extLst>
          </p:cNvPr>
          <p:cNvSpPr>
            <a:spLocks noGrp="1"/>
          </p:cNvSpPr>
          <p:nvPr>
            <p:ph type="title"/>
          </p:nvPr>
        </p:nvSpPr>
        <p:spPr/>
        <p:txBody>
          <a:bodyPr>
            <a:normAutofit/>
          </a:bodyPr>
          <a:lstStyle/>
          <a:p>
            <a:r>
              <a:rPr lang="en-US" dirty="0"/>
              <a:t>GRANTS APPLIED FOR/AWARDED</a:t>
            </a:r>
          </a:p>
        </p:txBody>
      </p:sp>
      <p:graphicFrame>
        <p:nvGraphicFramePr>
          <p:cNvPr id="5" name="Table 5">
            <a:extLst>
              <a:ext uri="{FF2B5EF4-FFF2-40B4-BE49-F238E27FC236}">
                <a16:creationId xmlns:a16="http://schemas.microsoft.com/office/drawing/2014/main" id="{8F9E51E3-10DD-915E-71D7-CD389114AC31}"/>
              </a:ext>
            </a:extLst>
          </p:cNvPr>
          <p:cNvGraphicFramePr>
            <a:graphicFrameLocks noGrp="1"/>
          </p:cNvGraphicFramePr>
          <p:nvPr>
            <p:extLst>
              <p:ext uri="{D42A27DB-BD31-4B8C-83A1-F6EECF244321}">
                <p14:modId xmlns:p14="http://schemas.microsoft.com/office/powerpoint/2010/main" val="618213629"/>
              </p:ext>
            </p:extLst>
          </p:nvPr>
        </p:nvGraphicFramePr>
        <p:xfrm>
          <a:off x="1406105" y="1945640"/>
          <a:ext cx="9699859" cy="2966720"/>
        </p:xfrm>
        <a:graphic>
          <a:graphicData uri="http://schemas.openxmlformats.org/drawingml/2006/table">
            <a:tbl>
              <a:tblPr firstRow="1" bandRow="1">
                <a:tableStyleId>{5C22544A-7EE6-4342-B048-85BDC9FD1C3A}</a:tableStyleId>
              </a:tblPr>
              <a:tblGrid>
                <a:gridCol w="9699859">
                  <a:extLst>
                    <a:ext uri="{9D8B030D-6E8A-4147-A177-3AD203B41FA5}">
                      <a16:colId xmlns:a16="http://schemas.microsoft.com/office/drawing/2014/main" val="1272350649"/>
                    </a:ext>
                  </a:extLst>
                </a:gridCol>
              </a:tblGrid>
              <a:tr h="370840">
                <a:tc>
                  <a:txBody>
                    <a:bodyPr/>
                    <a:lstStyle/>
                    <a:p>
                      <a:r>
                        <a:rPr lang="en-US" sz="1800" b="1" kern="1200" dirty="0">
                          <a:solidFill>
                            <a:schemeClr val="lt1"/>
                          </a:solidFill>
                          <a:effectLst/>
                          <a:latin typeface="+mn-lt"/>
                          <a:ea typeface="+mn-ea"/>
                          <a:cs typeface="+mn-cs"/>
                        </a:rPr>
                        <a:t>Provide specific goals and activities designed to achieve the set goals.  </a:t>
                      </a:r>
                    </a:p>
                  </a:txBody>
                  <a:tcPr/>
                </a:tc>
                <a:extLst>
                  <a:ext uri="{0D108BD9-81ED-4DB2-BD59-A6C34878D82A}">
                    <a16:rowId xmlns:a16="http://schemas.microsoft.com/office/drawing/2014/main" val="2492666665"/>
                  </a:ext>
                </a:extLst>
              </a:tr>
              <a:tr h="370840">
                <a:tc>
                  <a:txBody>
                    <a:bodyPr/>
                    <a:lstStyle/>
                    <a:p>
                      <a:endParaRPr lang="en-US" dirty="0"/>
                    </a:p>
                  </a:txBody>
                  <a:tcPr/>
                </a:tc>
                <a:extLst>
                  <a:ext uri="{0D108BD9-81ED-4DB2-BD59-A6C34878D82A}">
                    <a16:rowId xmlns:a16="http://schemas.microsoft.com/office/drawing/2014/main" val="2122687626"/>
                  </a:ext>
                </a:extLst>
              </a:tr>
              <a:tr h="370840">
                <a:tc>
                  <a:txBody>
                    <a:bodyPr/>
                    <a:lstStyle/>
                    <a:p>
                      <a:endParaRPr lang="en-US" dirty="0"/>
                    </a:p>
                  </a:txBody>
                  <a:tcPr/>
                </a:tc>
                <a:extLst>
                  <a:ext uri="{0D108BD9-81ED-4DB2-BD59-A6C34878D82A}">
                    <a16:rowId xmlns:a16="http://schemas.microsoft.com/office/drawing/2014/main" val="3315775645"/>
                  </a:ext>
                </a:extLst>
              </a:tr>
              <a:tr h="370840">
                <a:tc>
                  <a:txBody>
                    <a:bodyPr/>
                    <a:lstStyle/>
                    <a:p>
                      <a:endParaRPr lang="en-US" dirty="0"/>
                    </a:p>
                  </a:txBody>
                  <a:tcPr/>
                </a:tc>
                <a:extLst>
                  <a:ext uri="{0D108BD9-81ED-4DB2-BD59-A6C34878D82A}">
                    <a16:rowId xmlns:a16="http://schemas.microsoft.com/office/drawing/2014/main" val="609976171"/>
                  </a:ext>
                </a:extLst>
              </a:tr>
              <a:tr h="370840">
                <a:tc>
                  <a:txBody>
                    <a:bodyPr/>
                    <a:lstStyle/>
                    <a:p>
                      <a:endParaRPr lang="en-US" dirty="0"/>
                    </a:p>
                  </a:txBody>
                  <a:tcPr/>
                </a:tc>
                <a:extLst>
                  <a:ext uri="{0D108BD9-81ED-4DB2-BD59-A6C34878D82A}">
                    <a16:rowId xmlns:a16="http://schemas.microsoft.com/office/drawing/2014/main" val="3509700525"/>
                  </a:ext>
                </a:extLst>
              </a:tr>
              <a:tr h="370840">
                <a:tc>
                  <a:txBody>
                    <a:bodyPr/>
                    <a:lstStyle/>
                    <a:p>
                      <a:endParaRPr lang="en-US" dirty="0"/>
                    </a:p>
                  </a:txBody>
                  <a:tcPr/>
                </a:tc>
                <a:extLst>
                  <a:ext uri="{0D108BD9-81ED-4DB2-BD59-A6C34878D82A}">
                    <a16:rowId xmlns:a16="http://schemas.microsoft.com/office/drawing/2014/main" val="763687886"/>
                  </a:ext>
                </a:extLst>
              </a:tr>
              <a:tr h="370840">
                <a:tc>
                  <a:txBody>
                    <a:bodyPr/>
                    <a:lstStyle/>
                    <a:p>
                      <a:endParaRPr lang="en-US" dirty="0"/>
                    </a:p>
                  </a:txBody>
                  <a:tcPr/>
                </a:tc>
                <a:extLst>
                  <a:ext uri="{0D108BD9-81ED-4DB2-BD59-A6C34878D82A}">
                    <a16:rowId xmlns:a16="http://schemas.microsoft.com/office/drawing/2014/main" val="338353639"/>
                  </a:ext>
                </a:extLst>
              </a:tr>
              <a:tr h="370840">
                <a:tc>
                  <a:txBody>
                    <a:bodyPr/>
                    <a:lstStyle/>
                    <a:p>
                      <a:endParaRPr lang="en-US" dirty="0"/>
                    </a:p>
                  </a:txBody>
                  <a:tcPr/>
                </a:tc>
                <a:extLst>
                  <a:ext uri="{0D108BD9-81ED-4DB2-BD59-A6C34878D82A}">
                    <a16:rowId xmlns:a16="http://schemas.microsoft.com/office/drawing/2014/main" val="3680719418"/>
                  </a:ext>
                </a:extLst>
              </a:tr>
            </a:tbl>
          </a:graphicData>
        </a:graphic>
      </p:graphicFrame>
      <p:sp>
        <p:nvSpPr>
          <p:cNvPr id="2" name="TextBox 1">
            <a:extLst>
              <a:ext uri="{FF2B5EF4-FFF2-40B4-BE49-F238E27FC236}">
                <a16:creationId xmlns:a16="http://schemas.microsoft.com/office/drawing/2014/main" id="{2A9E1507-CE43-CE46-8BBE-10261A560153}"/>
              </a:ext>
            </a:extLst>
          </p:cNvPr>
          <p:cNvSpPr txBox="1"/>
          <p:nvPr/>
        </p:nvSpPr>
        <p:spPr>
          <a:xfrm>
            <a:off x="1253971" y="6415881"/>
            <a:ext cx="6094520" cy="369332"/>
          </a:xfrm>
          <a:prstGeom prst="rect">
            <a:avLst/>
          </a:prstGeom>
          <a:noFill/>
        </p:spPr>
        <p:txBody>
          <a:bodyPr wrap="square">
            <a:spAutoFit/>
          </a:bodyPr>
          <a:lstStyle/>
          <a:p>
            <a:r>
              <a:rPr lang="en-US" dirty="0"/>
              <a:t>All new entries are in </a:t>
            </a:r>
            <a:r>
              <a:rPr lang="en-US" b="1" dirty="0"/>
              <a:t>bold</a:t>
            </a:r>
            <a:r>
              <a:rPr lang="en-US" dirty="0"/>
              <a:t>.</a:t>
            </a:r>
          </a:p>
        </p:txBody>
      </p:sp>
    </p:spTree>
    <p:extLst>
      <p:ext uri="{BB962C8B-B14F-4D97-AF65-F5344CB8AC3E}">
        <p14:creationId xmlns:p14="http://schemas.microsoft.com/office/powerpoint/2010/main" val="207212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59BE4-B281-AE4E-A872-4D556B35F91F}"/>
              </a:ext>
            </a:extLst>
          </p:cNvPr>
          <p:cNvSpPr>
            <a:spLocks noGrp="1"/>
          </p:cNvSpPr>
          <p:nvPr>
            <p:ph type="title"/>
          </p:nvPr>
        </p:nvSpPr>
        <p:spPr/>
        <p:txBody>
          <a:bodyPr>
            <a:normAutofit/>
          </a:bodyPr>
          <a:lstStyle/>
          <a:p>
            <a:r>
              <a:rPr lang="en-US" dirty="0"/>
              <a:t>MEETINGS ATTENDED/ABSTRACTS </a:t>
            </a:r>
          </a:p>
        </p:txBody>
      </p:sp>
      <p:graphicFrame>
        <p:nvGraphicFramePr>
          <p:cNvPr id="5" name="Table 5">
            <a:extLst>
              <a:ext uri="{FF2B5EF4-FFF2-40B4-BE49-F238E27FC236}">
                <a16:creationId xmlns:a16="http://schemas.microsoft.com/office/drawing/2014/main" id="{8F9E51E3-10DD-915E-71D7-CD389114AC31}"/>
              </a:ext>
            </a:extLst>
          </p:cNvPr>
          <p:cNvGraphicFramePr>
            <a:graphicFrameLocks noGrp="1"/>
          </p:cNvGraphicFramePr>
          <p:nvPr>
            <p:extLst>
              <p:ext uri="{D42A27DB-BD31-4B8C-83A1-F6EECF244321}">
                <p14:modId xmlns:p14="http://schemas.microsoft.com/office/powerpoint/2010/main" val="398192186"/>
              </p:ext>
            </p:extLst>
          </p:nvPr>
        </p:nvGraphicFramePr>
        <p:xfrm>
          <a:off x="1406105" y="1945640"/>
          <a:ext cx="9699859" cy="2966720"/>
        </p:xfrm>
        <a:graphic>
          <a:graphicData uri="http://schemas.openxmlformats.org/drawingml/2006/table">
            <a:tbl>
              <a:tblPr firstRow="1" bandRow="1">
                <a:tableStyleId>{5C22544A-7EE6-4342-B048-85BDC9FD1C3A}</a:tableStyleId>
              </a:tblPr>
              <a:tblGrid>
                <a:gridCol w="9699859">
                  <a:extLst>
                    <a:ext uri="{9D8B030D-6E8A-4147-A177-3AD203B41FA5}">
                      <a16:colId xmlns:a16="http://schemas.microsoft.com/office/drawing/2014/main" val="1272350649"/>
                    </a:ext>
                  </a:extLst>
                </a:gridCol>
              </a:tblGrid>
              <a:tr h="370840">
                <a:tc>
                  <a:txBody>
                    <a:bodyPr/>
                    <a:lstStyle/>
                    <a:p>
                      <a:r>
                        <a:rPr lang="en-US" sz="1800" b="1" kern="1200" dirty="0">
                          <a:solidFill>
                            <a:schemeClr val="lt1"/>
                          </a:solidFill>
                          <a:effectLst/>
                          <a:latin typeface="+mn-lt"/>
                          <a:ea typeface="+mn-ea"/>
                          <a:cs typeface="+mn-cs"/>
                        </a:rPr>
                        <a:t>Provide meeting name and date, abstract title, poster or talk.</a:t>
                      </a:r>
                    </a:p>
                  </a:txBody>
                  <a:tcPr/>
                </a:tc>
                <a:extLst>
                  <a:ext uri="{0D108BD9-81ED-4DB2-BD59-A6C34878D82A}">
                    <a16:rowId xmlns:a16="http://schemas.microsoft.com/office/drawing/2014/main" val="2492666665"/>
                  </a:ext>
                </a:extLst>
              </a:tr>
              <a:tr h="370840">
                <a:tc>
                  <a:txBody>
                    <a:bodyPr/>
                    <a:lstStyle/>
                    <a:p>
                      <a:endParaRPr lang="en-US" dirty="0"/>
                    </a:p>
                  </a:txBody>
                  <a:tcPr/>
                </a:tc>
                <a:extLst>
                  <a:ext uri="{0D108BD9-81ED-4DB2-BD59-A6C34878D82A}">
                    <a16:rowId xmlns:a16="http://schemas.microsoft.com/office/drawing/2014/main" val="2122687626"/>
                  </a:ext>
                </a:extLst>
              </a:tr>
              <a:tr h="370840">
                <a:tc>
                  <a:txBody>
                    <a:bodyPr/>
                    <a:lstStyle/>
                    <a:p>
                      <a:endParaRPr lang="en-US" dirty="0"/>
                    </a:p>
                  </a:txBody>
                  <a:tcPr/>
                </a:tc>
                <a:extLst>
                  <a:ext uri="{0D108BD9-81ED-4DB2-BD59-A6C34878D82A}">
                    <a16:rowId xmlns:a16="http://schemas.microsoft.com/office/drawing/2014/main" val="3315775645"/>
                  </a:ext>
                </a:extLst>
              </a:tr>
              <a:tr h="370840">
                <a:tc>
                  <a:txBody>
                    <a:bodyPr/>
                    <a:lstStyle/>
                    <a:p>
                      <a:endParaRPr lang="en-US" dirty="0"/>
                    </a:p>
                  </a:txBody>
                  <a:tcPr/>
                </a:tc>
                <a:extLst>
                  <a:ext uri="{0D108BD9-81ED-4DB2-BD59-A6C34878D82A}">
                    <a16:rowId xmlns:a16="http://schemas.microsoft.com/office/drawing/2014/main" val="609976171"/>
                  </a:ext>
                </a:extLst>
              </a:tr>
              <a:tr h="370840">
                <a:tc>
                  <a:txBody>
                    <a:bodyPr/>
                    <a:lstStyle/>
                    <a:p>
                      <a:endParaRPr lang="en-US" dirty="0"/>
                    </a:p>
                  </a:txBody>
                  <a:tcPr/>
                </a:tc>
                <a:extLst>
                  <a:ext uri="{0D108BD9-81ED-4DB2-BD59-A6C34878D82A}">
                    <a16:rowId xmlns:a16="http://schemas.microsoft.com/office/drawing/2014/main" val="3509700525"/>
                  </a:ext>
                </a:extLst>
              </a:tr>
              <a:tr h="370840">
                <a:tc>
                  <a:txBody>
                    <a:bodyPr/>
                    <a:lstStyle/>
                    <a:p>
                      <a:endParaRPr lang="en-US" dirty="0"/>
                    </a:p>
                  </a:txBody>
                  <a:tcPr/>
                </a:tc>
                <a:extLst>
                  <a:ext uri="{0D108BD9-81ED-4DB2-BD59-A6C34878D82A}">
                    <a16:rowId xmlns:a16="http://schemas.microsoft.com/office/drawing/2014/main" val="763687886"/>
                  </a:ext>
                </a:extLst>
              </a:tr>
              <a:tr h="370840">
                <a:tc>
                  <a:txBody>
                    <a:bodyPr/>
                    <a:lstStyle/>
                    <a:p>
                      <a:endParaRPr lang="en-US" dirty="0"/>
                    </a:p>
                  </a:txBody>
                  <a:tcPr/>
                </a:tc>
                <a:extLst>
                  <a:ext uri="{0D108BD9-81ED-4DB2-BD59-A6C34878D82A}">
                    <a16:rowId xmlns:a16="http://schemas.microsoft.com/office/drawing/2014/main" val="338353639"/>
                  </a:ext>
                </a:extLst>
              </a:tr>
              <a:tr h="370840">
                <a:tc>
                  <a:txBody>
                    <a:bodyPr/>
                    <a:lstStyle/>
                    <a:p>
                      <a:endParaRPr lang="en-US" dirty="0"/>
                    </a:p>
                  </a:txBody>
                  <a:tcPr/>
                </a:tc>
                <a:extLst>
                  <a:ext uri="{0D108BD9-81ED-4DB2-BD59-A6C34878D82A}">
                    <a16:rowId xmlns:a16="http://schemas.microsoft.com/office/drawing/2014/main" val="3680719418"/>
                  </a:ext>
                </a:extLst>
              </a:tr>
            </a:tbl>
          </a:graphicData>
        </a:graphic>
      </p:graphicFrame>
      <p:sp>
        <p:nvSpPr>
          <p:cNvPr id="2" name="TextBox 1">
            <a:extLst>
              <a:ext uri="{FF2B5EF4-FFF2-40B4-BE49-F238E27FC236}">
                <a16:creationId xmlns:a16="http://schemas.microsoft.com/office/drawing/2014/main" id="{480E8E20-084C-1B04-B030-38F3B22C0624}"/>
              </a:ext>
            </a:extLst>
          </p:cNvPr>
          <p:cNvSpPr txBox="1"/>
          <p:nvPr/>
        </p:nvSpPr>
        <p:spPr>
          <a:xfrm>
            <a:off x="1253971" y="6415881"/>
            <a:ext cx="6094520" cy="369332"/>
          </a:xfrm>
          <a:prstGeom prst="rect">
            <a:avLst/>
          </a:prstGeom>
          <a:noFill/>
        </p:spPr>
        <p:txBody>
          <a:bodyPr wrap="square">
            <a:spAutoFit/>
          </a:bodyPr>
          <a:lstStyle/>
          <a:p>
            <a:r>
              <a:rPr lang="en-US" dirty="0"/>
              <a:t>All new entries are in </a:t>
            </a:r>
            <a:r>
              <a:rPr lang="en-US" b="1" dirty="0"/>
              <a:t>bold</a:t>
            </a:r>
            <a:r>
              <a:rPr lang="en-US" dirty="0"/>
              <a:t>.</a:t>
            </a:r>
          </a:p>
        </p:txBody>
      </p:sp>
    </p:spTree>
    <p:extLst>
      <p:ext uri="{BB962C8B-B14F-4D97-AF65-F5344CB8AC3E}">
        <p14:creationId xmlns:p14="http://schemas.microsoft.com/office/powerpoint/2010/main" val="64796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59BE4-B281-AE4E-A872-4D556B35F91F}"/>
              </a:ext>
            </a:extLst>
          </p:cNvPr>
          <p:cNvSpPr>
            <a:spLocks noGrp="1"/>
          </p:cNvSpPr>
          <p:nvPr>
            <p:ph type="title"/>
          </p:nvPr>
        </p:nvSpPr>
        <p:spPr/>
        <p:txBody>
          <a:bodyPr>
            <a:normAutofit/>
          </a:bodyPr>
          <a:lstStyle/>
          <a:p>
            <a:r>
              <a:rPr lang="en-US" dirty="0"/>
              <a:t>SERVICE</a:t>
            </a:r>
          </a:p>
        </p:txBody>
      </p:sp>
      <p:graphicFrame>
        <p:nvGraphicFramePr>
          <p:cNvPr id="5" name="Table 5">
            <a:extLst>
              <a:ext uri="{FF2B5EF4-FFF2-40B4-BE49-F238E27FC236}">
                <a16:creationId xmlns:a16="http://schemas.microsoft.com/office/drawing/2014/main" id="{8F9E51E3-10DD-915E-71D7-CD389114AC31}"/>
              </a:ext>
            </a:extLst>
          </p:cNvPr>
          <p:cNvGraphicFramePr>
            <a:graphicFrameLocks noGrp="1"/>
          </p:cNvGraphicFramePr>
          <p:nvPr>
            <p:extLst>
              <p:ext uri="{D42A27DB-BD31-4B8C-83A1-F6EECF244321}">
                <p14:modId xmlns:p14="http://schemas.microsoft.com/office/powerpoint/2010/main" val="2071890054"/>
              </p:ext>
            </p:extLst>
          </p:nvPr>
        </p:nvGraphicFramePr>
        <p:xfrm>
          <a:off x="1406105" y="1945640"/>
          <a:ext cx="9699859" cy="2966720"/>
        </p:xfrm>
        <a:graphic>
          <a:graphicData uri="http://schemas.openxmlformats.org/drawingml/2006/table">
            <a:tbl>
              <a:tblPr firstRow="1" bandRow="1">
                <a:tableStyleId>{5C22544A-7EE6-4342-B048-85BDC9FD1C3A}</a:tableStyleId>
              </a:tblPr>
              <a:tblGrid>
                <a:gridCol w="9699859">
                  <a:extLst>
                    <a:ext uri="{9D8B030D-6E8A-4147-A177-3AD203B41FA5}">
                      <a16:colId xmlns:a16="http://schemas.microsoft.com/office/drawing/2014/main" val="1272350649"/>
                    </a:ext>
                  </a:extLst>
                </a:gridCol>
              </a:tblGrid>
              <a:tr h="370840">
                <a:tc>
                  <a:txBody>
                    <a:bodyPr/>
                    <a:lstStyle/>
                    <a:p>
                      <a:r>
                        <a:rPr lang="en-US" sz="1800" b="1" kern="1200" dirty="0">
                          <a:solidFill>
                            <a:schemeClr val="lt1"/>
                          </a:solidFill>
                          <a:effectLst/>
                          <a:latin typeface="+mn-lt"/>
                          <a:ea typeface="+mn-ea"/>
                          <a:cs typeface="+mn-cs"/>
                        </a:rPr>
                        <a:t>Program, GDBBS, LGS, departmental, national, society, etc.</a:t>
                      </a:r>
                    </a:p>
                  </a:txBody>
                  <a:tcPr/>
                </a:tc>
                <a:extLst>
                  <a:ext uri="{0D108BD9-81ED-4DB2-BD59-A6C34878D82A}">
                    <a16:rowId xmlns:a16="http://schemas.microsoft.com/office/drawing/2014/main" val="2492666665"/>
                  </a:ext>
                </a:extLst>
              </a:tr>
              <a:tr h="370840">
                <a:tc>
                  <a:txBody>
                    <a:bodyPr/>
                    <a:lstStyle/>
                    <a:p>
                      <a:endParaRPr lang="en-US" dirty="0"/>
                    </a:p>
                  </a:txBody>
                  <a:tcPr/>
                </a:tc>
                <a:extLst>
                  <a:ext uri="{0D108BD9-81ED-4DB2-BD59-A6C34878D82A}">
                    <a16:rowId xmlns:a16="http://schemas.microsoft.com/office/drawing/2014/main" val="2122687626"/>
                  </a:ext>
                </a:extLst>
              </a:tr>
              <a:tr h="370840">
                <a:tc>
                  <a:txBody>
                    <a:bodyPr/>
                    <a:lstStyle/>
                    <a:p>
                      <a:endParaRPr lang="en-US" dirty="0"/>
                    </a:p>
                  </a:txBody>
                  <a:tcPr/>
                </a:tc>
                <a:extLst>
                  <a:ext uri="{0D108BD9-81ED-4DB2-BD59-A6C34878D82A}">
                    <a16:rowId xmlns:a16="http://schemas.microsoft.com/office/drawing/2014/main" val="3315775645"/>
                  </a:ext>
                </a:extLst>
              </a:tr>
              <a:tr h="370840">
                <a:tc>
                  <a:txBody>
                    <a:bodyPr/>
                    <a:lstStyle/>
                    <a:p>
                      <a:endParaRPr lang="en-US" dirty="0"/>
                    </a:p>
                  </a:txBody>
                  <a:tcPr/>
                </a:tc>
                <a:extLst>
                  <a:ext uri="{0D108BD9-81ED-4DB2-BD59-A6C34878D82A}">
                    <a16:rowId xmlns:a16="http://schemas.microsoft.com/office/drawing/2014/main" val="609976171"/>
                  </a:ext>
                </a:extLst>
              </a:tr>
              <a:tr h="370840">
                <a:tc>
                  <a:txBody>
                    <a:bodyPr/>
                    <a:lstStyle/>
                    <a:p>
                      <a:endParaRPr lang="en-US" dirty="0"/>
                    </a:p>
                  </a:txBody>
                  <a:tcPr/>
                </a:tc>
                <a:extLst>
                  <a:ext uri="{0D108BD9-81ED-4DB2-BD59-A6C34878D82A}">
                    <a16:rowId xmlns:a16="http://schemas.microsoft.com/office/drawing/2014/main" val="3509700525"/>
                  </a:ext>
                </a:extLst>
              </a:tr>
              <a:tr h="370840">
                <a:tc>
                  <a:txBody>
                    <a:bodyPr/>
                    <a:lstStyle/>
                    <a:p>
                      <a:endParaRPr lang="en-US" dirty="0"/>
                    </a:p>
                  </a:txBody>
                  <a:tcPr/>
                </a:tc>
                <a:extLst>
                  <a:ext uri="{0D108BD9-81ED-4DB2-BD59-A6C34878D82A}">
                    <a16:rowId xmlns:a16="http://schemas.microsoft.com/office/drawing/2014/main" val="763687886"/>
                  </a:ext>
                </a:extLst>
              </a:tr>
              <a:tr h="370840">
                <a:tc>
                  <a:txBody>
                    <a:bodyPr/>
                    <a:lstStyle/>
                    <a:p>
                      <a:endParaRPr lang="en-US" dirty="0"/>
                    </a:p>
                  </a:txBody>
                  <a:tcPr/>
                </a:tc>
                <a:extLst>
                  <a:ext uri="{0D108BD9-81ED-4DB2-BD59-A6C34878D82A}">
                    <a16:rowId xmlns:a16="http://schemas.microsoft.com/office/drawing/2014/main" val="338353639"/>
                  </a:ext>
                </a:extLst>
              </a:tr>
              <a:tr h="370840">
                <a:tc>
                  <a:txBody>
                    <a:bodyPr/>
                    <a:lstStyle/>
                    <a:p>
                      <a:endParaRPr lang="en-US" dirty="0"/>
                    </a:p>
                  </a:txBody>
                  <a:tcPr/>
                </a:tc>
                <a:extLst>
                  <a:ext uri="{0D108BD9-81ED-4DB2-BD59-A6C34878D82A}">
                    <a16:rowId xmlns:a16="http://schemas.microsoft.com/office/drawing/2014/main" val="3680719418"/>
                  </a:ext>
                </a:extLst>
              </a:tr>
            </a:tbl>
          </a:graphicData>
        </a:graphic>
      </p:graphicFrame>
      <p:sp>
        <p:nvSpPr>
          <p:cNvPr id="2" name="TextBox 1">
            <a:extLst>
              <a:ext uri="{FF2B5EF4-FFF2-40B4-BE49-F238E27FC236}">
                <a16:creationId xmlns:a16="http://schemas.microsoft.com/office/drawing/2014/main" id="{D0CC24CA-DCCF-D5EB-FE9C-C23B0C7697CA}"/>
              </a:ext>
            </a:extLst>
          </p:cNvPr>
          <p:cNvSpPr txBox="1"/>
          <p:nvPr/>
        </p:nvSpPr>
        <p:spPr>
          <a:xfrm>
            <a:off x="1253971" y="6415881"/>
            <a:ext cx="6094520" cy="369332"/>
          </a:xfrm>
          <a:prstGeom prst="rect">
            <a:avLst/>
          </a:prstGeom>
          <a:noFill/>
        </p:spPr>
        <p:txBody>
          <a:bodyPr wrap="square">
            <a:spAutoFit/>
          </a:bodyPr>
          <a:lstStyle/>
          <a:p>
            <a:r>
              <a:rPr lang="en-US" dirty="0"/>
              <a:t>All new entries are in </a:t>
            </a:r>
            <a:r>
              <a:rPr lang="en-US" b="1" dirty="0"/>
              <a:t>bold</a:t>
            </a:r>
            <a:r>
              <a:rPr lang="en-US" dirty="0"/>
              <a:t>.</a:t>
            </a:r>
          </a:p>
        </p:txBody>
      </p:sp>
    </p:spTree>
    <p:extLst>
      <p:ext uri="{BB962C8B-B14F-4D97-AF65-F5344CB8AC3E}">
        <p14:creationId xmlns:p14="http://schemas.microsoft.com/office/powerpoint/2010/main" val="270966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59BE4-B281-AE4E-A872-4D556B35F91F}"/>
              </a:ext>
            </a:extLst>
          </p:cNvPr>
          <p:cNvSpPr>
            <a:spLocks noGrp="1"/>
          </p:cNvSpPr>
          <p:nvPr>
            <p:ph type="title"/>
          </p:nvPr>
        </p:nvSpPr>
        <p:spPr/>
        <p:txBody>
          <a:bodyPr>
            <a:normAutofit/>
          </a:bodyPr>
          <a:lstStyle/>
          <a:p>
            <a:r>
              <a:rPr lang="en-US" dirty="0"/>
              <a:t>TECHNIQUES DEVELOPED OR LEARNED</a:t>
            </a:r>
          </a:p>
        </p:txBody>
      </p:sp>
      <p:graphicFrame>
        <p:nvGraphicFramePr>
          <p:cNvPr id="5" name="Table 5">
            <a:extLst>
              <a:ext uri="{FF2B5EF4-FFF2-40B4-BE49-F238E27FC236}">
                <a16:creationId xmlns:a16="http://schemas.microsoft.com/office/drawing/2014/main" id="{8F9E51E3-10DD-915E-71D7-CD389114AC31}"/>
              </a:ext>
            </a:extLst>
          </p:cNvPr>
          <p:cNvGraphicFramePr>
            <a:graphicFrameLocks noGrp="1"/>
          </p:cNvGraphicFramePr>
          <p:nvPr>
            <p:extLst>
              <p:ext uri="{D42A27DB-BD31-4B8C-83A1-F6EECF244321}">
                <p14:modId xmlns:p14="http://schemas.microsoft.com/office/powerpoint/2010/main" val="2352566051"/>
              </p:ext>
            </p:extLst>
          </p:nvPr>
        </p:nvGraphicFramePr>
        <p:xfrm>
          <a:off x="1406105" y="1945640"/>
          <a:ext cx="9699859" cy="2966720"/>
        </p:xfrm>
        <a:graphic>
          <a:graphicData uri="http://schemas.openxmlformats.org/drawingml/2006/table">
            <a:tbl>
              <a:tblPr firstRow="1" bandRow="1">
                <a:tableStyleId>{5C22544A-7EE6-4342-B048-85BDC9FD1C3A}</a:tableStyleId>
              </a:tblPr>
              <a:tblGrid>
                <a:gridCol w="9699859">
                  <a:extLst>
                    <a:ext uri="{9D8B030D-6E8A-4147-A177-3AD203B41FA5}">
                      <a16:colId xmlns:a16="http://schemas.microsoft.com/office/drawing/2014/main" val="1272350649"/>
                    </a:ext>
                  </a:extLst>
                </a:gridCol>
              </a:tblGrid>
              <a:tr h="370840">
                <a:tc>
                  <a:txBody>
                    <a:bodyPr/>
                    <a:lstStyle/>
                    <a:p>
                      <a:r>
                        <a:rPr lang="en-US" sz="1800" b="1" kern="1200" dirty="0">
                          <a:solidFill>
                            <a:schemeClr val="lt1"/>
                          </a:solidFill>
                          <a:effectLst/>
                          <a:latin typeface="+mn-lt"/>
                          <a:ea typeface="+mn-ea"/>
                          <a:cs typeface="+mn-cs"/>
                        </a:rPr>
                        <a:t>List any techniques developed or learned since last meeting</a:t>
                      </a:r>
                    </a:p>
                  </a:txBody>
                  <a:tcPr/>
                </a:tc>
                <a:extLst>
                  <a:ext uri="{0D108BD9-81ED-4DB2-BD59-A6C34878D82A}">
                    <a16:rowId xmlns:a16="http://schemas.microsoft.com/office/drawing/2014/main" val="2492666665"/>
                  </a:ext>
                </a:extLst>
              </a:tr>
              <a:tr h="370840">
                <a:tc>
                  <a:txBody>
                    <a:bodyPr/>
                    <a:lstStyle/>
                    <a:p>
                      <a:endParaRPr lang="en-US" dirty="0"/>
                    </a:p>
                  </a:txBody>
                  <a:tcPr/>
                </a:tc>
                <a:extLst>
                  <a:ext uri="{0D108BD9-81ED-4DB2-BD59-A6C34878D82A}">
                    <a16:rowId xmlns:a16="http://schemas.microsoft.com/office/drawing/2014/main" val="2122687626"/>
                  </a:ext>
                </a:extLst>
              </a:tr>
              <a:tr h="370840">
                <a:tc>
                  <a:txBody>
                    <a:bodyPr/>
                    <a:lstStyle/>
                    <a:p>
                      <a:endParaRPr lang="en-US" dirty="0"/>
                    </a:p>
                  </a:txBody>
                  <a:tcPr/>
                </a:tc>
                <a:extLst>
                  <a:ext uri="{0D108BD9-81ED-4DB2-BD59-A6C34878D82A}">
                    <a16:rowId xmlns:a16="http://schemas.microsoft.com/office/drawing/2014/main" val="3315775645"/>
                  </a:ext>
                </a:extLst>
              </a:tr>
              <a:tr h="370840">
                <a:tc>
                  <a:txBody>
                    <a:bodyPr/>
                    <a:lstStyle/>
                    <a:p>
                      <a:endParaRPr lang="en-US" dirty="0"/>
                    </a:p>
                  </a:txBody>
                  <a:tcPr/>
                </a:tc>
                <a:extLst>
                  <a:ext uri="{0D108BD9-81ED-4DB2-BD59-A6C34878D82A}">
                    <a16:rowId xmlns:a16="http://schemas.microsoft.com/office/drawing/2014/main" val="609976171"/>
                  </a:ext>
                </a:extLst>
              </a:tr>
              <a:tr h="370840">
                <a:tc>
                  <a:txBody>
                    <a:bodyPr/>
                    <a:lstStyle/>
                    <a:p>
                      <a:endParaRPr lang="en-US" dirty="0"/>
                    </a:p>
                  </a:txBody>
                  <a:tcPr/>
                </a:tc>
                <a:extLst>
                  <a:ext uri="{0D108BD9-81ED-4DB2-BD59-A6C34878D82A}">
                    <a16:rowId xmlns:a16="http://schemas.microsoft.com/office/drawing/2014/main" val="3509700525"/>
                  </a:ext>
                </a:extLst>
              </a:tr>
              <a:tr h="370840">
                <a:tc>
                  <a:txBody>
                    <a:bodyPr/>
                    <a:lstStyle/>
                    <a:p>
                      <a:endParaRPr lang="en-US" dirty="0"/>
                    </a:p>
                  </a:txBody>
                  <a:tcPr/>
                </a:tc>
                <a:extLst>
                  <a:ext uri="{0D108BD9-81ED-4DB2-BD59-A6C34878D82A}">
                    <a16:rowId xmlns:a16="http://schemas.microsoft.com/office/drawing/2014/main" val="763687886"/>
                  </a:ext>
                </a:extLst>
              </a:tr>
              <a:tr h="370840">
                <a:tc>
                  <a:txBody>
                    <a:bodyPr/>
                    <a:lstStyle/>
                    <a:p>
                      <a:endParaRPr lang="en-US" dirty="0"/>
                    </a:p>
                  </a:txBody>
                  <a:tcPr/>
                </a:tc>
                <a:extLst>
                  <a:ext uri="{0D108BD9-81ED-4DB2-BD59-A6C34878D82A}">
                    <a16:rowId xmlns:a16="http://schemas.microsoft.com/office/drawing/2014/main" val="338353639"/>
                  </a:ext>
                </a:extLst>
              </a:tr>
              <a:tr h="370840">
                <a:tc>
                  <a:txBody>
                    <a:bodyPr/>
                    <a:lstStyle/>
                    <a:p>
                      <a:endParaRPr lang="en-US" dirty="0"/>
                    </a:p>
                  </a:txBody>
                  <a:tcPr/>
                </a:tc>
                <a:extLst>
                  <a:ext uri="{0D108BD9-81ED-4DB2-BD59-A6C34878D82A}">
                    <a16:rowId xmlns:a16="http://schemas.microsoft.com/office/drawing/2014/main" val="3680719418"/>
                  </a:ext>
                </a:extLst>
              </a:tr>
            </a:tbl>
          </a:graphicData>
        </a:graphic>
      </p:graphicFrame>
      <p:sp>
        <p:nvSpPr>
          <p:cNvPr id="2" name="TextBox 1">
            <a:extLst>
              <a:ext uri="{FF2B5EF4-FFF2-40B4-BE49-F238E27FC236}">
                <a16:creationId xmlns:a16="http://schemas.microsoft.com/office/drawing/2014/main" id="{0BD08810-F393-9645-0F82-535E11B27D9E}"/>
              </a:ext>
            </a:extLst>
          </p:cNvPr>
          <p:cNvSpPr txBox="1"/>
          <p:nvPr/>
        </p:nvSpPr>
        <p:spPr>
          <a:xfrm>
            <a:off x="1253971" y="6415881"/>
            <a:ext cx="6094520" cy="369332"/>
          </a:xfrm>
          <a:prstGeom prst="rect">
            <a:avLst/>
          </a:prstGeom>
          <a:noFill/>
        </p:spPr>
        <p:txBody>
          <a:bodyPr wrap="square">
            <a:spAutoFit/>
          </a:bodyPr>
          <a:lstStyle/>
          <a:p>
            <a:r>
              <a:rPr lang="en-US" dirty="0"/>
              <a:t>All new entries are in </a:t>
            </a:r>
            <a:r>
              <a:rPr lang="en-US" b="1" dirty="0"/>
              <a:t>bold</a:t>
            </a:r>
            <a:r>
              <a:rPr lang="en-US" dirty="0"/>
              <a:t>.</a:t>
            </a:r>
          </a:p>
        </p:txBody>
      </p:sp>
    </p:spTree>
    <p:extLst>
      <p:ext uri="{BB962C8B-B14F-4D97-AF65-F5344CB8AC3E}">
        <p14:creationId xmlns:p14="http://schemas.microsoft.com/office/powerpoint/2010/main" val="336407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0EE8-BF1F-8F16-8DB0-8A11421AE6C8}"/>
              </a:ext>
            </a:extLst>
          </p:cNvPr>
          <p:cNvSpPr>
            <a:spLocks noGrp="1"/>
          </p:cNvSpPr>
          <p:nvPr>
            <p:ph type="title"/>
          </p:nvPr>
        </p:nvSpPr>
        <p:spPr/>
        <p:txBody>
          <a:bodyPr/>
          <a:lstStyle/>
          <a:p>
            <a:r>
              <a:rPr lang="en-US" dirty="0"/>
              <a:t>GOALS– SHORT-TERM</a:t>
            </a:r>
          </a:p>
        </p:txBody>
      </p:sp>
    </p:spTree>
    <p:extLst>
      <p:ext uri="{BB962C8B-B14F-4D97-AF65-F5344CB8AC3E}">
        <p14:creationId xmlns:p14="http://schemas.microsoft.com/office/powerpoint/2010/main" val="176040491"/>
      </p:ext>
    </p:extLst>
  </p:cSld>
  <p:clrMapOvr>
    <a:masterClrMapping/>
  </p:clrMapOvr>
</p:sld>
</file>

<file path=ppt/theme/theme1.xml><?xml version="1.0" encoding="utf-8"?>
<a:theme xmlns:a="http://schemas.openxmlformats.org/drawingml/2006/main" name="Content">
  <a:themeElements>
    <a:clrScheme name="Emory Custom Colors">
      <a:dk1>
        <a:srgbClr val="0C2340"/>
      </a:dk1>
      <a:lt1>
        <a:srgbClr val="FFFFFF"/>
      </a:lt1>
      <a:dk2>
        <a:srgbClr val="0C2340"/>
      </a:dk2>
      <a:lt2>
        <a:srgbClr val="E7E6E6"/>
      </a:lt2>
      <a:accent1>
        <a:srgbClr val="012069"/>
      </a:accent1>
      <a:accent2>
        <a:srgbClr val="B58500"/>
      </a:accent2>
      <a:accent3>
        <a:srgbClr val="B1B2B3"/>
      </a:accent3>
      <a:accent4>
        <a:srgbClr val="F2A900"/>
      </a:accent4>
      <a:accent5>
        <a:srgbClr val="007DBA"/>
      </a:accent5>
      <a:accent6>
        <a:srgbClr val="348338"/>
      </a:accent6>
      <a:hlink>
        <a:srgbClr val="0033A0"/>
      </a:hlink>
      <a:folHlink>
        <a:srgbClr val="6D2077"/>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mal" id="{DBBAD053-F01D-FF44-8D9F-27AD3C509BB7}" vid="{2974F4F1-FD6F-034F-9ED1-1C94D470E3C4}"/>
    </a:ext>
  </a:extLst>
</a:theme>
</file>

<file path=ppt/theme/theme2.xml><?xml version="1.0" encoding="utf-8"?>
<a:theme xmlns:a="http://schemas.openxmlformats.org/drawingml/2006/main" name="Sections and 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mal" id="{DBBAD053-F01D-FF44-8D9F-27AD3C509BB7}" vid="{93D7E522-508F-EF4D-A86B-CF8A5AED736C}"/>
    </a:ext>
  </a:extLst>
</a:theme>
</file>

<file path=ppt/theme/theme3.xml><?xml version="1.0" encoding="utf-8"?>
<a:theme xmlns:a="http://schemas.openxmlformats.org/drawingml/2006/main" name="Supplement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mal" id="{DBBAD053-F01D-FF44-8D9F-27AD3C509BB7}" vid="{730FAF3D-522E-1F4B-9C1F-A510850281C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6587354DDC414686ABAE81D9C45729" ma:contentTypeVersion="15" ma:contentTypeDescription="Create a new document." ma:contentTypeScope="" ma:versionID="47ea8be51d3a429a50664f277ee4bffd">
  <xsd:schema xmlns:xsd="http://www.w3.org/2001/XMLSchema" xmlns:xs="http://www.w3.org/2001/XMLSchema" xmlns:p="http://schemas.microsoft.com/office/2006/metadata/properties" xmlns:ns2="cdd806ed-9cd4-452f-984b-c3095b8e56ca" xmlns:ns3="0425f551-3ed9-4e9c-aee1-1edbc34e168a" targetNamespace="http://schemas.microsoft.com/office/2006/metadata/properties" ma:root="true" ma:fieldsID="b6a3bbb3f436783a64120371c69df196" ns2:_="" ns3:_="">
    <xsd:import namespace="cdd806ed-9cd4-452f-984b-c3095b8e56ca"/>
    <xsd:import namespace="0425f551-3ed9-4e9c-aee1-1edbc34e16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806ed-9cd4-452f-984b-c3095b8e56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25f551-3ed9-4e9c-aee1-1edbc34e16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38b522d-8109-4069-b6a1-33f01f21dc5d}" ma:internalName="TaxCatchAll" ma:showField="CatchAllData" ma:web="0425f551-3ed9-4e9c-aee1-1edbc34e16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425f551-3ed9-4e9c-aee1-1edbc34e168a">
      <UserInfo>
        <DisplayName>Mooney, Erin</DisplayName>
        <AccountId>462</AccountId>
        <AccountType/>
      </UserInfo>
    </SharedWithUsers>
    <lcf76f155ced4ddcb4097134ff3c332f xmlns="cdd806ed-9cd4-452f-984b-c3095b8e56ca">
      <Terms xmlns="http://schemas.microsoft.com/office/infopath/2007/PartnerControls"/>
    </lcf76f155ced4ddcb4097134ff3c332f>
    <TaxCatchAll xmlns="0425f551-3ed9-4e9c-aee1-1edbc34e168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E7A9E8-B828-4CAC-A24A-CE7DBEE777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d806ed-9cd4-452f-984b-c3095b8e56ca"/>
    <ds:schemaRef ds:uri="0425f551-3ed9-4e9c-aee1-1edbc34e16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94FAB1-4A4A-46D9-852C-55835046AF78}">
  <ds:schemaRefs>
    <ds:schemaRef ds:uri="http://schemas.microsoft.com/office/2006/metadata/properties"/>
    <ds:schemaRef ds:uri="http://schemas.microsoft.com/office/infopath/2007/PartnerControls"/>
    <ds:schemaRef ds:uri="0425f551-3ed9-4e9c-aee1-1edbc34e168a"/>
    <ds:schemaRef ds:uri="cdd806ed-9cd4-452f-984b-c3095b8e56ca"/>
  </ds:schemaRefs>
</ds:datastoreItem>
</file>

<file path=customXml/itemProps3.xml><?xml version="1.0" encoding="utf-8"?>
<ds:datastoreItem xmlns:ds="http://schemas.openxmlformats.org/officeDocument/2006/customXml" ds:itemID="{5CC28FA1-4D8B-4529-9675-07C2F42494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Content</Template>
  <TotalTime>78</TotalTime>
  <Words>433</Words>
  <Application>Microsoft Office PowerPoint</Application>
  <PresentationFormat>Widescreen</PresentationFormat>
  <Paragraphs>34</Paragraphs>
  <Slides>16</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Georgia</vt:lpstr>
      <vt:lpstr>Verdana</vt:lpstr>
      <vt:lpstr>Content</vt:lpstr>
      <vt:lpstr>Sections and Titles</vt:lpstr>
      <vt:lpstr>Supplemental</vt:lpstr>
      <vt:lpstr>Neuroscience graduate program idp</vt:lpstr>
      <vt:lpstr>PowerPoint Presentation</vt:lpstr>
      <vt:lpstr>SCIENTIFIC UPDATE</vt:lpstr>
      <vt:lpstr>PAPERS PUBLISHED/SUBMITTED/IN PROGRESS </vt:lpstr>
      <vt:lpstr>GRANTS APPLIED FOR/AWARDED</vt:lpstr>
      <vt:lpstr>MEETINGS ATTENDED/ABSTRACTS </vt:lpstr>
      <vt:lpstr>SERVICE</vt:lpstr>
      <vt:lpstr>TECHNIQUES DEVELOPED OR LEARNED</vt:lpstr>
      <vt:lpstr>GOALS– SHORT-TERM</vt:lpstr>
      <vt:lpstr>Describe your goals for the next 6 months in the lab and explain how you will achieve them?</vt:lpstr>
      <vt:lpstr>Describe your goals for the next 6 months in terms of professional development and how you will achieve them?</vt:lpstr>
      <vt:lpstr>GOALS– BEYOND GRAD SCHOOL</vt:lpstr>
      <vt:lpstr>What are your goals after graduate school? Have they changed over the last year and if so, why?</vt:lpstr>
      <vt:lpstr>How do your short-term goals align with your long-term goals and what are the gaps?</vt:lpstr>
      <vt:lpstr>What measures could be taken to fill those gaps?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Emory Audiences Through Earned, Owned  and Influenced Communication  A Year in Review</dc:title>
  <dc:creator>Westmaas, Peta</dc:creator>
  <cp:lastModifiedBy>Lindberg, Mikko Juhani</cp:lastModifiedBy>
  <cp:revision>5</cp:revision>
  <cp:lastPrinted>2020-04-25T00:12:39Z</cp:lastPrinted>
  <dcterms:created xsi:type="dcterms:W3CDTF">2022-04-22T13:11:04Z</dcterms:created>
  <dcterms:modified xsi:type="dcterms:W3CDTF">2023-04-07T13:23:50Z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0x010100A96587354DDC414686ABAE81D9C45729</vt:lpwstr>
  </property>
</Properties>
</file>